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1"/>
  </p:sldMasterIdLst>
  <p:notesMasterIdLst>
    <p:notesMasterId r:id="rId34"/>
  </p:notesMasterIdLst>
  <p:handoutMasterIdLst>
    <p:handoutMasterId r:id="rId35"/>
  </p:handoutMasterIdLst>
  <p:sldIdLst>
    <p:sldId id="256" r:id="rId2"/>
    <p:sldId id="306" r:id="rId3"/>
    <p:sldId id="309" r:id="rId4"/>
    <p:sldId id="319" r:id="rId5"/>
    <p:sldId id="325" r:id="rId6"/>
    <p:sldId id="260" r:id="rId7"/>
    <p:sldId id="258" r:id="rId8"/>
    <p:sldId id="274" r:id="rId9"/>
    <p:sldId id="288" r:id="rId10"/>
    <p:sldId id="289" r:id="rId11"/>
    <p:sldId id="290" r:id="rId12"/>
    <p:sldId id="291" r:id="rId13"/>
    <p:sldId id="310" r:id="rId14"/>
    <p:sldId id="307" r:id="rId15"/>
    <p:sldId id="311" r:id="rId16"/>
    <p:sldId id="312" r:id="rId17"/>
    <p:sldId id="275" r:id="rId18"/>
    <p:sldId id="292" r:id="rId19"/>
    <p:sldId id="296" r:id="rId20"/>
    <p:sldId id="313" r:id="rId21"/>
    <p:sldId id="308" r:id="rId22"/>
    <p:sldId id="314" r:id="rId23"/>
    <p:sldId id="315" r:id="rId24"/>
    <p:sldId id="320" r:id="rId25"/>
    <p:sldId id="321" r:id="rId26"/>
    <p:sldId id="322" r:id="rId27"/>
    <p:sldId id="324" r:id="rId28"/>
    <p:sldId id="323" r:id="rId29"/>
    <p:sldId id="316" r:id="rId30"/>
    <p:sldId id="326" r:id="rId31"/>
    <p:sldId id="318" r:id="rId32"/>
    <p:sldId id="317"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98B012-5813-8A51-C10B-CEFDDE5366CB}" name="Ioan Pascu" initials="IP" userId="S::ioan.pascu@upt.ro::a3dd49fa-bea9-4dee-bbed-b56e05026d2f" providerId="AD"/>
  <p188:author id="{5730C9F0-4675-A2C7-D709-E7CC56117E26}" name="Nicoleta Nemes" initials="NN" userId="S::nicoleta.nemes@upt.ro::90b36c1f-afc2-4d44-a760-fd456bc0ce0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70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95" autoAdjust="0"/>
    <p:restoredTop sz="76991" autoAdjust="0"/>
  </p:normalViewPr>
  <p:slideViewPr>
    <p:cSldViewPr snapToGrid="0">
      <p:cViewPr varScale="1">
        <p:scale>
          <a:sx n="54" d="100"/>
          <a:sy n="54" d="100"/>
        </p:scale>
        <p:origin x="1690" y="53"/>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FE8DB6-E49F-46CF-9B32-324E2C84C6A5}" type="doc">
      <dgm:prSet loTypeId="urn:microsoft.com/office/officeart/2005/8/layout/vList6" loCatId="process" qsTypeId="urn:microsoft.com/office/officeart/2005/8/quickstyle/simple1#1" qsCatId="simple" csTypeId="urn:microsoft.com/office/officeart/2005/8/colors/accent1_2#1" csCatId="accent1" phldr="1"/>
      <dgm:spPr/>
      <dgm:t>
        <a:bodyPr/>
        <a:lstStyle/>
        <a:p>
          <a:endParaRPr lang="ro-RO"/>
        </a:p>
      </dgm:t>
    </dgm:pt>
    <dgm:pt modelId="{C74FD062-0986-46C0-9259-28991091309C}">
      <dgm:prSet phldrT="[Text]"/>
      <dgm:spPr/>
      <dgm:t>
        <a:bodyPr/>
        <a:lstStyle/>
        <a:p>
          <a:r>
            <a:rPr lang="ro-RO" dirty="0"/>
            <a:t>WATER</a:t>
          </a:r>
        </a:p>
      </dgm:t>
    </dgm:pt>
    <dgm:pt modelId="{AC8DD95B-916D-47C1-AE26-64BCBB4402F5}" type="parTrans" cxnId="{E8299E08-E37E-43AF-AEFA-4A542F494B3F}">
      <dgm:prSet/>
      <dgm:spPr/>
      <dgm:t>
        <a:bodyPr/>
        <a:lstStyle/>
        <a:p>
          <a:endParaRPr lang="ro-RO"/>
        </a:p>
      </dgm:t>
    </dgm:pt>
    <dgm:pt modelId="{51DCDAF3-C036-4A06-A49C-152A16701619}" type="sibTrans" cxnId="{E8299E08-E37E-43AF-AEFA-4A542F494B3F}">
      <dgm:prSet/>
      <dgm:spPr/>
      <dgm:t>
        <a:bodyPr/>
        <a:lstStyle/>
        <a:p>
          <a:endParaRPr lang="ro-RO"/>
        </a:p>
      </dgm:t>
    </dgm:pt>
    <dgm:pt modelId="{D03DCF87-5FF5-4AB1-BBA4-0A6BF271C8FD}">
      <dgm:prSet phldrT="[Text]" custT="1"/>
      <dgm:spPr/>
      <dgm:t>
        <a:bodyPr/>
        <a:lstStyle/>
        <a:p>
          <a:pPr>
            <a:buFont typeface="Arial" panose="020B0604020202020204" pitchFamily="34" charset="0"/>
            <a:buChar char="•"/>
          </a:pPr>
          <a:r>
            <a:rPr lang="ro-RO" sz="2000" dirty="0">
              <a:latin typeface="Open sans" panose="020B0606030504020204" pitchFamily="34" charset="0"/>
              <a:ea typeface="Open sans" panose="020B0606030504020204" pitchFamily="34" charset="0"/>
              <a:cs typeface="Open sans" panose="020B0606030504020204" pitchFamily="34" charset="0"/>
            </a:rPr>
            <a:t>General </a:t>
          </a:r>
          <a:r>
            <a:rPr lang="ro-RO" sz="2000" dirty="0" err="1">
              <a:latin typeface="Open sans" panose="020B0606030504020204" pitchFamily="34" charset="0"/>
              <a:ea typeface="Open sans" panose="020B0606030504020204" pitchFamily="34" charset="0"/>
              <a:cs typeface="Open sans" panose="020B0606030504020204" pitchFamily="34" charset="0"/>
            </a:rPr>
            <a:t>parameters</a:t>
          </a:r>
          <a:endParaRPr lang="ro-RO" sz="2000" dirty="0">
            <a:latin typeface="Open sans" panose="020B0606030504020204" pitchFamily="34" charset="0"/>
            <a:ea typeface="Open sans" panose="020B0606030504020204" pitchFamily="34" charset="0"/>
            <a:cs typeface="Open sans" panose="020B0606030504020204" pitchFamily="34" charset="0"/>
          </a:endParaRPr>
        </a:p>
      </dgm:t>
    </dgm:pt>
    <dgm:pt modelId="{88154F3F-38FA-4CA4-80B4-47EF39060D1F}" type="parTrans" cxnId="{BC306728-6F0F-4835-85EE-CFDC4DAD4E1F}">
      <dgm:prSet/>
      <dgm:spPr/>
      <dgm:t>
        <a:bodyPr/>
        <a:lstStyle/>
        <a:p>
          <a:endParaRPr lang="ro-RO"/>
        </a:p>
      </dgm:t>
    </dgm:pt>
    <dgm:pt modelId="{46938C00-A6BF-4BA2-AE3A-10714D3D03D2}" type="sibTrans" cxnId="{BC306728-6F0F-4835-85EE-CFDC4DAD4E1F}">
      <dgm:prSet/>
      <dgm:spPr/>
      <dgm:t>
        <a:bodyPr/>
        <a:lstStyle/>
        <a:p>
          <a:endParaRPr lang="ro-RO"/>
        </a:p>
      </dgm:t>
    </dgm:pt>
    <dgm:pt modelId="{FDCB1BCB-B274-46E9-883D-8CE2838E1A2D}">
      <dgm:prSet phldrT="[Text]"/>
      <dgm:spPr/>
      <dgm:t>
        <a:bodyPr/>
        <a:lstStyle/>
        <a:p>
          <a:r>
            <a:rPr lang="ro-RO" dirty="0"/>
            <a:t>SOIL</a:t>
          </a:r>
        </a:p>
      </dgm:t>
    </dgm:pt>
    <dgm:pt modelId="{D3DDD0C5-F0B5-4625-8A24-FE5696E62F19}" type="parTrans" cxnId="{CA0CF362-7851-4CC9-A3AE-BABF48C39693}">
      <dgm:prSet/>
      <dgm:spPr/>
      <dgm:t>
        <a:bodyPr/>
        <a:lstStyle/>
        <a:p>
          <a:endParaRPr lang="ro-RO"/>
        </a:p>
      </dgm:t>
    </dgm:pt>
    <dgm:pt modelId="{BBFACF18-CF20-4E21-88B5-6F562773F471}" type="sibTrans" cxnId="{CA0CF362-7851-4CC9-A3AE-BABF48C39693}">
      <dgm:prSet/>
      <dgm:spPr/>
      <dgm:t>
        <a:bodyPr/>
        <a:lstStyle/>
        <a:p>
          <a:endParaRPr lang="ro-RO"/>
        </a:p>
      </dgm:t>
    </dgm:pt>
    <dgm:pt modelId="{75D440D1-2CB2-4880-96EF-0469D2216D98}">
      <dgm:prSet phldrT="[Text]" custT="1"/>
      <dgm:spPr/>
      <dgm:t>
        <a:bodyPr/>
        <a:lstStyle/>
        <a:p>
          <a:pPr>
            <a:buFont typeface="Arial" panose="020B0604020202020204" pitchFamily="34" charset="0"/>
            <a:buChar char="•"/>
          </a:pPr>
          <a:r>
            <a:rPr kumimoji="0" lang="en-US" sz="2000" b="0" i="0" u="none" strike="noStrike"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ICP-MS and ion chromatography (metals, anions</a:t>
          </a:r>
          <a:r>
            <a:rPr kumimoji="0" lang="ro-RO" sz="2000" b="0" i="0" u="none" strike="noStrike"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a:t>
          </a:r>
          <a:endParaRPr lang="ro-RO" sz="2000" dirty="0">
            <a:latin typeface="Open sans" panose="020B0606030504020204" pitchFamily="34" charset="0"/>
            <a:ea typeface="Open sans" panose="020B0606030504020204" pitchFamily="34" charset="0"/>
            <a:cs typeface="Open sans" panose="020B0606030504020204" pitchFamily="34" charset="0"/>
          </a:endParaRPr>
        </a:p>
      </dgm:t>
    </dgm:pt>
    <dgm:pt modelId="{BC7F0AD2-FCA3-452C-B6B4-A53D9F7E6808}" type="parTrans" cxnId="{F7DC74F4-2EBC-4A61-9A40-B733B1EF1169}">
      <dgm:prSet/>
      <dgm:spPr/>
      <dgm:t>
        <a:bodyPr/>
        <a:lstStyle/>
        <a:p>
          <a:endParaRPr lang="ro-RO"/>
        </a:p>
      </dgm:t>
    </dgm:pt>
    <dgm:pt modelId="{5FE427E0-5A17-4B3B-BD3F-7CEA243F9240}" type="sibTrans" cxnId="{F7DC74F4-2EBC-4A61-9A40-B733B1EF1169}">
      <dgm:prSet/>
      <dgm:spPr/>
      <dgm:t>
        <a:bodyPr/>
        <a:lstStyle/>
        <a:p>
          <a:endParaRPr lang="ro-RO"/>
        </a:p>
      </dgm:t>
    </dgm:pt>
    <dgm:pt modelId="{D8818FA0-12C6-43E1-8A9A-01578D4CAA66}">
      <dgm:prSet phldrT="[Text]" phldr="0" custT="1"/>
      <dgm:spPr/>
      <dgm:t>
        <a:bodyPr/>
        <a:lstStyle/>
        <a:p>
          <a:r>
            <a:rPr lang="ro-RO" sz="2000" dirty="0">
              <a:latin typeface="Open sans" panose="020B0606030504020204" pitchFamily="34" charset="0"/>
              <a:ea typeface="Open sans" panose="020B0606030504020204" pitchFamily="34" charset="0"/>
              <a:cs typeface="Open sans" panose="020B0606030504020204" pitchFamily="34" charset="0"/>
            </a:rPr>
            <a:t>General </a:t>
          </a:r>
          <a:r>
            <a:rPr lang="ro-RO" sz="2000" dirty="0" err="1">
              <a:latin typeface="Open sans" panose="020B0606030504020204" pitchFamily="34" charset="0"/>
              <a:ea typeface="Open sans" panose="020B0606030504020204" pitchFamily="34" charset="0"/>
              <a:cs typeface="Open sans" panose="020B0606030504020204" pitchFamily="34" charset="0"/>
            </a:rPr>
            <a:t>parameters</a:t>
          </a:r>
          <a:endParaRPr lang="ro-RO" sz="2000" dirty="0">
            <a:latin typeface="Open sans" panose="020B0606030504020204" pitchFamily="34" charset="0"/>
            <a:ea typeface="Open sans" panose="020B0606030504020204" pitchFamily="34" charset="0"/>
            <a:cs typeface="Open sans" panose="020B0606030504020204" pitchFamily="34" charset="0"/>
          </a:endParaRPr>
        </a:p>
      </dgm:t>
    </dgm:pt>
    <dgm:pt modelId="{39644626-BCC5-4BFE-AC61-B8E31DAFFEE8}" type="sibTrans" cxnId="{D76DAEE8-E5A5-4054-8B56-3C63A7FFF72E}">
      <dgm:prSet/>
      <dgm:spPr/>
      <dgm:t>
        <a:bodyPr/>
        <a:lstStyle/>
        <a:p>
          <a:endParaRPr lang="ro-RO"/>
        </a:p>
      </dgm:t>
    </dgm:pt>
    <dgm:pt modelId="{0B9FB254-AAB4-4E88-9BC3-8123AB79E741}" type="parTrans" cxnId="{D76DAEE8-E5A5-4054-8B56-3C63A7FFF72E}">
      <dgm:prSet/>
      <dgm:spPr/>
      <dgm:t>
        <a:bodyPr/>
        <a:lstStyle/>
        <a:p>
          <a:endParaRPr lang="ro-RO"/>
        </a:p>
      </dgm:t>
    </dgm:pt>
    <dgm:pt modelId="{682B38BD-7E22-464D-ACF3-AD4FB6057AEC}">
      <dgm:prSet phldrT="[Text]" custT="1"/>
      <dgm:spPr/>
      <dgm:t>
        <a:bodyPr/>
        <a:lstStyle/>
        <a:p>
          <a:pPr>
            <a:buClrTx/>
            <a:buSzTx/>
            <a:buFont typeface="Arial" panose="020B0604020202020204" pitchFamily="34" charset="0"/>
            <a:buChar char="•"/>
          </a:pPr>
          <a:r>
            <a:rPr kumimoji="0" lang="en-US" sz="2000" b="0" i="0" u="none" strike="noStrike"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ICP-MS for metals</a:t>
          </a:r>
          <a:endParaRPr lang="ro-RO" sz="2000" dirty="0">
            <a:latin typeface="Open sans" panose="020B0606030504020204" pitchFamily="34" charset="0"/>
            <a:ea typeface="Open sans" panose="020B0606030504020204" pitchFamily="34" charset="0"/>
            <a:cs typeface="Open sans" panose="020B0606030504020204" pitchFamily="34" charset="0"/>
          </a:endParaRPr>
        </a:p>
      </dgm:t>
    </dgm:pt>
    <dgm:pt modelId="{15AD0CE9-6030-4838-B43E-82AA35D0CCED}" type="sibTrans" cxnId="{0990D42D-1765-4272-829D-E63BB146E320}">
      <dgm:prSet/>
      <dgm:spPr/>
      <dgm:t>
        <a:bodyPr/>
        <a:lstStyle/>
        <a:p>
          <a:endParaRPr lang="ro-RO"/>
        </a:p>
      </dgm:t>
    </dgm:pt>
    <dgm:pt modelId="{3B6B45F9-D5DE-42A1-81F7-1E655AD1B6B3}" type="parTrans" cxnId="{0990D42D-1765-4272-829D-E63BB146E320}">
      <dgm:prSet/>
      <dgm:spPr/>
      <dgm:t>
        <a:bodyPr/>
        <a:lstStyle/>
        <a:p>
          <a:endParaRPr lang="ro-RO"/>
        </a:p>
      </dgm:t>
    </dgm:pt>
    <dgm:pt modelId="{57008546-21D1-4945-A449-D6B8E0BC5AFF}">
      <dgm:prSet phldrT="[Text]" phldr="0"/>
      <dgm:spPr/>
      <dgm:t>
        <a:bodyPr/>
        <a:lstStyle/>
        <a:p>
          <a:r>
            <a:rPr lang="ro-RO" dirty="0"/>
            <a:t>AIR</a:t>
          </a:r>
        </a:p>
      </dgm:t>
    </dgm:pt>
    <dgm:pt modelId="{675DC7E5-8B74-4B27-A38B-CE302A7EBFA7}" type="parTrans" cxnId="{06AEF0BA-E0EC-4A9B-9FA1-27E7537F816B}">
      <dgm:prSet/>
      <dgm:spPr/>
      <dgm:t>
        <a:bodyPr/>
        <a:lstStyle/>
        <a:p>
          <a:endParaRPr lang="ro-RO"/>
        </a:p>
      </dgm:t>
    </dgm:pt>
    <dgm:pt modelId="{FF497D15-9772-4B65-AC45-8EB589AF42BA}" type="sibTrans" cxnId="{06AEF0BA-E0EC-4A9B-9FA1-27E7537F816B}">
      <dgm:prSet/>
      <dgm:spPr/>
      <dgm:t>
        <a:bodyPr/>
        <a:lstStyle/>
        <a:p>
          <a:endParaRPr lang="ro-RO"/>
        </a:p>
      </dgm:t>
    </dgm:pt>
    <dgm:pt modelId="{88499743-8F00-4454-944F-312C064B5218}">
      <dgm:prSet/>
      <dgm:spPr/>
      <dgm:t>
        <a:bodyPr/>
        <a:lstStyle/>
        <a:p>
          <a:r>
            <a:rPr lang="ro-RO" dirty="0">
              <a:latin typeface="Open sans" panose="020B0606030504020204" pitchFamily="34" charset="0"/>
              <a:ea typeface="Open sans" panose="020B0606030504020204" pitchFamily="34" charset="0"/>
              <a:cs typeface="Open sans" panose="020B0606030504020204" pitchFamily="34" charset="0"/>
            </a:rPr>
            <a:t>General </a:t>
          </a:r>
          <a:r>
            <a:rPr lang="ro-RO" dirty="0" err="1">
              <a:latin typeface="Open sans" panose="020B0606030504020204" pitchFamily="34" charset="0"/>
              <a:ea typeface="Open sans" panose="020B0606030504020204" pitchFamily="34" charset="0"/>
              <a:cs typeface="Open sans" panose="020B0606030504020204" pitchFamily="34" charset="0"/>
            </a:rPr>
            <a:t>parameters</a:t>
          </a:r>
          <a:endParaRPr lang="ro-RO" dirty="0"/>
        </a:p>
      </dgm:t>
    </dgm:pt>
    <dgm:pt modelId="{964C2DD1-EA0E-42FE-A121-F105AD6D5A5E}" type="parTrans" cxnId="{C84D1C4A-DECE-46CA-B2DA-A7FD0818E55A}">
      <dgm:prSet/>
      <dgm:spPr/>
      <dgm:t>
        <a:bodyPr/>
        <a:lstStyle/>
        <a:p>
          <a:endParaRPr lang="ro-RO"/>
        </a:p>
      </dgm:t>
    </dgm:pt>
    <dgm:pt modelId="{EBD31A10-ABDC-4D39-A4CF-4E4FCEDEDBA6}" type="sibTrans" cxnId="{C84D1C4A-DECE-46CA-B2DA-A7FD0818E55A}">
      <dgm:prSet/>
      <dgm:spPr/>
      <dgm:t>
        <a:bodyPr/>
        <a:lstStyle/>
        <a:p>
          <a:endParaRPr lang="ro-RO"/>
        </a:p>
      </dgm:t>
    </dgm:pt>
    <dgm:pt modelId="{1E415ED4-FA80-4B62-B302-001AD8A10630}">
      <dgm:prSet/>
      <dgm:spPr/>
      <dgm:t>
        <a:bodyPr/>
        <a:lstStyle/>
        <a:p>
          <a:endParaRPr lang="ro-RO" dirty="0"/>
        </a:p>
      </dgm:t>
    </dgm:pt>
    <dgm:pt modelId="{76F90BFD-8E86-46AA-BF01-EE42542715C9}" type="parTrans" cxnId="{2B54AF3A-5AC8-4FCB-B47C-D27E15B34B8F}">
      <dgm:prSet/>
      <dgm:spPr/>
      <dgm:t>
        <a:bodyPr/>
        <a:lstStyle/>
        <a:p>
          <a:endParaRPr lang="ro-RO"/>
        </a:p>
      </dgm:t>
    </dgm:pt>
    <dgm:pt modelId="{0D755BC2-3FEB-4EF9-9C8F-5AE1E425CE85}" type="sibTrans" cxnId="{2B54AF3A-5AC8-4FCB-B47C-D27E15B34B8F}">
      <dgm:prSet/>
      <dgm:spPr/>
      <dgm:t>
        <a:bodyPr/>
        <a:lstStyle/>
        <a:p>
          <a:endParaRPr lang="ro-RO"/>
        </a:p>
      </dgm:t>
    </dgm:pt>
    <dgm:pt modelId="{812DCB47-129C-4D9B-AC5A-7B8BBA532AA9}">
      <dgm:prSet/>
      <dgm:spPr/>
      <dgm:t>
        <a:bodyPr/>
        <a:lstStyle/>
        <a:p>
          <a:pPr>
            <a:buClrTx/>
            <a:buSzTx/>
            <a:buFont typeface="Arial" panose="020B0604020202020204" pitchFamily="34" charset="0"/>
            <a:buChar char="•"/>
          </a:pPr>
          <a:r>
            <a:rPr kumimoji="0" lang="en-US" b="0" i="0" u="none" strike="noStrike"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ICP-MS for metals</a:t>
          </a:r>
          <a:endParaRPr lang="ro-RO" dirty="0"/>
        </a:p>
      </dgm:t>
    </dgm:pt>
    <dgm:pt modelId="{03FF7177-0A5D-4750-9782-F6CA5AD11B69}" type="parTrans" cxnId="{C513E027-3226-4D88-BB42-5DC4E98D5F1F}">
      <dgm:prSet/>
      <dgm:spPr/>
      <dgm:t>
        <a:bodyPr/>
        <a:lstStyle/>
        <a:p>
          <a:endParaRPr lang="ro-RO"/>
        </a:p>
      </dgm:t>
    </dgm:pt>
    <dgm:pt modelId="{CFB11DF9-F925-49FE-BF6D-F66E88EA06CB}" type="sibTrans" cxnId="{C513E027-3226-4D88-BB42-5DC4E98D5F1F}">
      <dgm:prSet/>
      <dgm:spPr/>
      <dgm:t>
        <a:bodyPr/>
        <a:lstStyle/>
        <a:p>
          <a:endParaRPr lang="ro-RO"/>
        </a:p>
      </dgm:t>
    </dgm:pt>
    <dgm:pt modelId="{A5414A76-BADA-4F98-A04F-BE11EDE0500B}" type="pres">
      <dgm:prSet presAssocID="{CCFE8DB6-E49F-46CF-9B32-324E2C84C6A5}" presName="Name0" presStyleCnt="0">
        <dgm:presLayoutVars>
          <dgm:dir/>
          <dgm:animLvl val="lvl"/>
          <dgm:resizeHandles/>
        </dgm:presLayoutVars>
      </dgm:prSet>
      <dgm:spPr/>
    </dgm:pt>
    <dgm:pt modelId="{CFCEEF92-35F3-4C90-B7EB-55615E368E43}" type="pres">
      <dgm:prSet presAssocID="{C74FD062-0986-46C0-9259-28991091309C}" presName="linNode" presStyleCnt="0"/>
      <dgm:spPr/>
    </dgm:pt>
    <dgm:pt modelId="{902EDF8D-16BD-41FB-AEA0-F05E2FB50FCC}" type="pres">
      <dgm:prSet presAssocID="{C74FD062-0986-46C0-9259-28991091309C}" presName="parentShp" presStyleLbl="node1" presStyleIdx="0" presStyleCnt="3">
        <dgm:presLayoutVars>
          <dgm:bulletEnabled val="1"/>
        </dgm:presLayoutVars>
      </dgm:prSet>
      <dgm:spPr/>
    </dgm:pt>
    <dgm:pt modelId="{42B842D7-C786-4408-A51B-62564F6C65B1}" type="pres">
      <dgm:prSet presAssocID="{C74FD062-0986-46C0-9259-28991091309C}" presName="childShp" presStyleLbl="bgAccFollowNode1" presStyleIdx="0" presStyleCnt="3">
        <dgm:presLayoutVars>
          <dgm:bulletEnabled val="1"/>
        </dgm:presLayoutVars>
      </dgm:prSet>
      <dgm:spPr/>
    </dgm:pt>
    <dgm:pt modelId="{B55DDE1F-8C2B-494E-BDCA-69826AEE55A5}" type="pres">
      <dgm:prSet presAssocID="{51DCDAF3-C036-4A06-A49C-152A16701619}" presName="spacing" presStyleCnt="0"/>
      <dgm:spPr/>
    </dgm:pt>
    <dgm:pt modelId="{A8752FBE-62DE-41C1-B20D-C26790B0C90E}" type="pres">
      <dgm:prSet presAssocID="{FDCB1BCB-B274-46E9-883D-8CE2838E1A2D}" presName="linNode" presStyleCnt="0"/>
      <dgm:spPr/>
    </dgm:pt>
    <dgm:pt modelId="{F5BB6B12-B95A-4E28-9BE4-D4E48670238E}" type="pres">
      <dgm:prSet presAssocID="{FDCB1BCB-B274-46E9-883D-8CE2838E1A2D}" presName="parentShp" presStyleLbl="node1" presStyleIdx="1" presStyleCnt="3">
        <dgm:presLayoutVars>
          <dgm:bulletEnabled val="1"/>
        </dgm:presLayoutVars>
      </dgm:prSet>
      <dgm:spPr/>
    </dgm:pt>
    <dgm:pt modelId="{C9A31624-9BC4-4A85-B6E2-80530492FB0C}" type="pres">
      <dgm:prSet presAssocID="{FDCB1BCB-B274-46E9-883D-8CE2838E1A2D}" presName="childShp" presStyleLbl="bgAccFollowNode1" presStyleIdx="1" presStyleCnt="3">
        <dgm:presLayoutVars>
          <dgm:bulletEnabled val="1"/>
        </dgm:presLayoutVars>
      </dgm:prSet>
      <dgm:spPr/>
    </dgm:pt>
    <dgm:pt modelId="{65064992-A12B-40EE-A09D-F80C13A50255}" type="pres">
      <dgm:prSet presAssocID="{BBFACF18-CF20-4E21-88B5-6F562773F471}" presName="spacing" presStyleCnt="0"/>
      <dgm:spPr/>
    </dgm:pt>
    <dgm:pt modelId="{735797A6-684C-481A-8F10-DF082D780713}" type="pres">
      <dgm:prSet presAssocID="{57008546-21D1-4945-A449-D6B8E0BC5AFF}" presName="linNode" presStyleCnt="0"/>
      <dgm:spPr/>
    </dgm:pt>
    <dgm:pt modelId="{4D8E5809-FAB1-4FF6-8461-843921A630A0}" type="pres">
      <dgm:prSet presAssocID="{57008546-21D1-4945-A449-D6B8E0BC5AFF}" presName="parentShp" presStyleLbl="node1" presStyleIdx="2" presStyleCnt="3">
        <dgm:presLayoutVars>
          <dgm:bulletEnabled val="1"/>
        </dgm:presLayoutVars>
      </dgm:prSet>
      <dgm:spPr/>
    </dgm:pt>
    <dgm:pt modelId="{D0776840-DBC8-45BD-9554-C9B878817928}" type="pres">
      <dgm:prSet presAssocID="{57008546-21D1-4945-A449-D6B8E0BC5AFF}" presName="childShp" presStyleLbl="bgAccFollowNode1" presStyleIdx="2" presStyleCnt="3" custLinFactNeighborX="-791" custLinFactNeighborY="0">
        <dgm:presLayoutVars>
          <dgm:bulletEnabled val="1"/>
        </dgm:presLayoutVars>
      </dgm:prSet>
      <dgm:spPr/>
    </dgm:pt>
  </dgm:ptLst>
  <dgm:cxnLst>
    <dgm:cxn modelId="{11115A01-9879-4B93-808A-F881EF0BF00C}" type="presOf" srcId="{D03DCF87-5FF5-4AB1-BBA4-0A6BF271C8FD}" destId="{42B842D7-C786-4408-A51B-62564F6C65B1}" srcOrd="0" destOrd="0" presId="urn:microsoft.com/office/officeart/2005/8/layout/vList6"/>
    <dgm:cxn modelId="{E8299E08-E37E-43AF-AEFA-4A542F494B3F}" srcId="{CCFE8DB6-E49F-46CF-9B32-324E2C84C6A5}" destId="{C74FD062-0986-46C0-9259-28991091309C}" srcOrd="0" destOrd="0" parTransId="{AC8DD95B-916D-47C1-AE26-64BCBB4402F5}" sibTransId="{51DCDAF3-C036-4A06-A49C-152A16701619}"/>
    <dgm:cxn modelId="{5B6AD31D-AB12-410D-966F-7AD4021E42A7}" type="presOf" srcId="{57008546-21D1-4945-A449-D6B8E0BC5AFF}" destId="{4D8E5809-FAB1-4FF6-8461-843921A630A0}" srcOrd="0" destOrd="0" presId="urn:microsoft.com/office/officeart/2005/8/layout/vList6"/>
    <dgm:cxn modelId="{C513E027-3226-4D88-BB42-5DC4E98D5F1F}" srcId="{57008546-21D1-4945-A449-D6B8E0BC5AFF}" destId="{812DCB47-129C-4D9B-AC5A-7B8BBA532AA9}" srcOrd="1" destOrd="0" parTransId="{03FF7177-0A5D-4750-9782-F6CA5AD11B69}" sibTransId="{CFB11DF9-F925-49FE-BF6D-F66E88EA06CB}"/>
    <dgm:cxn modelId="{BC306728-6F0F-4835-85EE-CFDC4DAD4E1F}" srcId="{C74FD062-0986-46C0-9259-28991091309C}" destId="{D03DCF87-5FF5-4AB1-BBA4-0A6BF271C8FD}" srcOrd="0" destOrd="0" parTransId="{88154F3F-38FA-4CA4-80B4-47EF39060D1F}" sibTransId="{46938C00-A6BF-4BA2-AE3A-10714D3D03D2}"/>
    <dgm:cxn modelId="{0990D42D-1765-4272-829D-E63BB146E320}" srcId="{FDCB1BCB-B274-46E9-883D-8CE2838E1A2D}" destId="{682B38BD-7E22-464D-ACF3-AD4FB6057AEC}" srcOrd="1" destOrd="0" parTransId="{3B6B45F9-D5DE-42A1-81F7-1E655AD1B6B3}" sibTransId="{15AD0CE9-6030-4838-B43E-82AA35D0CCED}"/>
    <dgm:cxn modelId="{0D9AF639-36E7-4BF1-860D-E41E3F765698}" type="presOf" srcId="{CCFE8DB6-E49F-46CF-9B32-324E2C84C6A5}" destId="{A5414A76-BADA-4F98-A04F-BE11EDE0500B}" srcOrd="0" destOrd="0" presId="urn:microsoft.com/office/officeart/2005/8/layout/vList6"/>
    <dgm:cxn modelId="{2B54AF3A-5AC8-4FCB-B47C-D27E15B34B8F}" srcId="{57008546-21D1-4945-A449-D6B8E0BC5AFF}" destId="{1E415ED4-FA80-4B62-B302-001AD8A10630}" srcOrd="2" destOrd="0" parTransId="{76F90BFD-8E86-46AA-BF01-EE42542715C9}" sibTransId="{0D755BC2-3FEB-4EF9-9C8F-5AE1E425CE85}"/>
    <dgm:cxn modelId="{26831F5F-F519-463C-A2BE-711E78848E37}" type="presOf" srcId="{75D440D1-2CB2-4880-96EF-0469D2216D98}" destId="{42B842D7-C786-4408-A51B-62564F6C65B1}" srcOrd="0" destOrd="1" presId="urn:microsoft.com/office/officeart/2005/8/layout/vList6"/>
    <dgm:cxn modelId="{CA0CF362-7851-4CC9-A3AE-BABF48C39693}" srcId="{CCFE8DB6-E49F-46CF-9B32-324E2C84C6A5}" destId="{FDCB1BCB-B274-46E9-883D-8CE2838E1A2D}" srcOrd="1" destOrd="0" parTransId="{D3DDD0C5-F0B5-4625-8A24-FE5696E62F19}" sibTransId="{BBFACF18-CF20-4E21-88B5-6F562773F471}"/>
    <dgm:cxn modelId="{35A83243-A30A-4F9E-9C59-57DFEF1BFFBC}" type="presOf" srcId="{812DCB47-129C-4D9B-AC5A-7B8BBA532AA9}" destId="{D0776840-DBC8-45BD-9554-C9B878817928}" srcOrd="0" destOrd="1" presId="urn:microsoft.com/office/officeart/2005/8/layout/vList6"/>
    <dgm:cxn modelId="{C84D1C4A-DECE-46CA-B2DA-A7FD0818E55A}" srcId="{57008546-21D1-4945-A449-D6B8E0BC5AFF}" destId="{88499743-8F00-4454-944F-312C064B5218}" srcOrd="0" destOrd="0" parTransId="{964C2DD1-EA0E-42FE-A121-F105AD6D5A5E}" sibTransId="{EBD31A10-ABDC-4D39-A4CF-4E4FCEDEDBA6}"/>
    <dgm:cxn modelId="{D3E6056B-85E3-4884-87AC-2F80C52D032A}" type="presOf" srcId="{C74FD062-0986-46C0-9259-28991091309C}" destId="{902EDF8D-16BD-41FB-AEA0-F05E2FB50FCC}" srcOrd="0" destOrd="0" presId="urn:microsoft.com/office/officeart/2005/8/layout/vList6"/>
    <dgm:cxn modelId="{77ED3671-6196-4268-A1B6-11869E56739E}" type="presOf" srcId="{D8818FA0-12C6-43E1-8A9A-01578D4CAA66}" destId="{C9A31624-9BC4-4A85-B6E2-80530492FB0C}" srcOrd="0" destOrd="0" presId="urn:microsoft.com/office/officeart/2005/8/layout/vList6"/>
    <dgm:cxn modelId="{CB707D82-B95D-4937-823B-B046AF8F5F42}" type="presOf" srcId="{FDCB1BCB-B274-46E9-883D-8CE2838E1A2D}" destId="{F5BB6B12-B95A-4E28-9BE4-D4E48670238E}" srcOrd="0" destOrd="0" presId="urn:microsoft.com/office/officeart/2005/8/layout/vList6"/>
    <dgm:cxn modelId="{E78A2889-F127-4E01-B25A-AF0D499454DA}" type="presOf" srcId="{682B38BD-7E22-464D-ACF3-AD4FB6057AEC}" destId="{C9A31624-9BC4-4A85-B6E2-80530492FB0C}" srcOrd="0" destOrd="1" presId="urn:microsoft.com/office/officeart/2005/8/layout/vList6"/>
    <dgm:cxn modelId="{573BDCAD-490D-4097-910F-A928F334B64F}" type="presOf" srcId="{88499743-8F00-4454-944F-312C064B5218}" destId="{D0776840-DBC8-45BD-9554-C9B878817928}" srcOrd="0" destOrd="0" presId="urn:microsoft.com/office/officeart/2005/8/layout/vList6"/>
    <dgm:cxn modelId="{06AEF0BA-E0EC-4A9B-9FA1-27E7537F816B}" srcId="{CCFE8DB6-E49F-46CF-9B32-324E2C84C6A5}" destId="{57008546-21D1-4945-A449-D6B8E0BC5AFF}" srcOrd="2" destOrd="0" parTransId="{675DC7E5-8B74-4B27-A38B-CE302A7EBFA7}" sibTransId="{FF497D15-9772-4B65-AC45-8EB589AF42BA}"/>
    <dgm:cxn modelId="{FE0C02D4-8CE9-4C39-8522-19A4B53E6CB1}" type="presOf" srcId="{1E415ED4-FA80-4B62-B302-001AD8A10630}" destId="{D0776840-DBC8-45BD-9554-C9B878817928}" srcOrd="0" destOrd="2" presId="urn:microsoft.com/office/officeart/2005/8/layout/vList6"/>
    <dgm:cxn modelId="{D76DAEE8-E5A5-4054-8B56-3C63A7FFF72E}" srcId="{FDCB1BCB-B274-46E9-883D-8CE2838E1A2D}" destId="{D8818FA0-12C6-43E1-8A9A-01578D4CAA66}" srcOrd="0" destOrd="0" parTransId="{0B9FB254-AAB4-4E88-9BC3-8123AB79E741}" sibTransId="{39644626-BCC5-4BFE-AC61-B8E31DAFFEE8}"/>
    <dgm:cxn modelId="{F7DC74F4-2EBC-4A61-9A40-B733B1EF1169}" srcId="{C74FD062-0986-46C0-9259-28991091309C}" destId="{75D440D1-2CB2-4880-96EF-0469D2216D98}" srcOrd="1" destOrd="0" parTransId="{BC7F0AD2-FCA3-452C-B6B4-A53D9F7E6808}" sibTransId="{5FE427E0-5A17-4B3B-BD3F-7CEA243F9240}"/>
    <dgm:cxn modelId="{C48FF0D8-8118-4451-B03E-1A51B82691B3}" type="presParOf" srcId="{A5414A76-BADA-4F98-A04F-BE11EDE0500B}" destId="{CFCEEF92-35F3-4C90-B7EB-55615E368E43}" srcOrd="0" destOrd="0" presId="urn:microsoft.com/office/officeart/2005/8/layout/vList6"/>
    <dgm:cxn modelId="{81820E55-BCBA-415E-AA49-26EF36073319}" type="presParOf" srcId="{CFCEEF92-35F3-4C90-B7EB-55615E368E43}" destId="{902EDF8D-16BD-41FB-AEA0-F05E2FB50FCC}" srcOrd="0" destOrd="0" presId="urn:microsoft.com/office/officeart/2005/8/layout/vList6"/>
    <dgm:cxn modelId="{EEACCEF6-4436-4D8D-A31D-468CFB9888D5}" type="presParOf" srcId="{CFCEEF92-35F3-4C90-B7EB-55615E368E43}" destId="{42B842D7-C786-4408-A51B-62564F6C65B1}" srcOrd="1" destOrd="0" presId="urn:microsoft.com/office/officeart/2005/8/layout/vList6"/>
    <dgm:cxn modelId="{B8ADEBC6-3630-4B20-915E-39930204E90B}" type="presParOf" srcId="{A5414A76-BADA-4F98-A04F-BE11EDE0500B}" destId="{B55DDE1F-8C2B-494E-BDCA-69826AEE55A5}" srcOrd="1" destOrd="0" presId="urn:microsoft.com/office/officeart/2005/8/layout/vList6"/>
    <dgm:cxn modelId="{4D118FBA-31E7-4B81-B657-2E9F7DAA6915}" type="presParOf" srcId="{A5414A76-BADA-4F98-A04F-BE11EDE0500B}" destId="{A8752FBE-62DE-41C1-B20D-C26790B0C90E}" srcOrd="2" destOrd="0" presId="urn:microsoft.com/office/officeart/2005/8/layout/vList6"/>
    <dgm:cxn modelId="{0C7910B4-A952-4640-9172-746A56132E36}" type="presParOf" srcId="{A8752FBE-62DE-41C1-B20D-C26790B0C90E}" destId="{F5BB6B12-B95A-4E28-9BE4-D4E48670238E}" srcOrd="0" destOrd="0" presId="urn:microsoft.com/office/officeart/2005/8/layout/vList6"/>
    <dgm:cxn modelId="{3E78A145-9834-47DF-B6AB-C106B9A3FFF2}" type="presParOf" srcId="{A8752FBE-62DE-41C1-B20D-C26790B0C90E}" destId="{C9A31624-9BC4-4A85-B6E2-80530492FB0C}" srcOrd="1" destOrd="0" presId="urn:microsoft.com/office/officeart/2005/8/layout/vList6"/>
    <dgm:cxn modelId="{C4306DD8-E5F6-400E-9A4C-50B5AFC9E0A1}" type="presParOf" srcId="{A5414A76-BADA-4F98-A04F-BE11EDE0500B}" destId="{65064992-A12B-40EE-A09D-F80C13A50255}" srcOrd="3" destOrd="0" presId="urn:microsoft.com/office/officeart/2005/8/layout/vList6"/>
    <dgm:cxn modelId="{4EE234EA-8397-4994-B0F1-30C166486F03}" type="presParOf" srcId="{A5414A76-BADA-4F98-A04F-BE11EDE0500B}" destId="{735797A6-684C-481A-8F10-DF082D780713}" srcOrd="4" destOrd="0" presId="urn:microsoft.com/office/officeart/2005/8/layout/vList6"/>
    <dgm:cxn modelId="{91CB49DD-0791-4B35-8D2D-2F63EE98D330}" type="presParOf" srcId="{735797A6-684C-481A-8F10-DF082D780713}" destId="{4D8E5809-FAB1-4FF6-8461-843921A630A0}" srcOrd="0" destOrd="0" presId="urn:microsoft.com/office/officeart/2005/8/layout/vList6"/>
    <dgm:cxn modelId="{B8EEC9BA-2711-490B-8D55-2BCD0659B4DE}" type="presParOf" srcId="{735797A6-684C-481A-8F10-DF082D780713}" destId="{D0776840-DBC8-45BD-9554-C9B878817928}"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62432D-B395-4A0D-AE52-99172F564DB6}" type="doc">
      <dgm:prSet loTypeId="urn:microsoft.com/office/officeart/2005/8/layout/hierarchy1" loCatId="hierarchy" qsTypeId="urn:microsoft.com/office/officeart/2005/8/quickstyle/simple1#2" qsCatId="simple" csTypeId="urn:microsoft.com/office/officeart/2005/8/colors/accent1_2#2" csCatId="accent1" phldr="1"/>
      <dgm:spPr/>
      <dgm:t>
        <a:bodyPr/>
        <a:lstStyle/>
        <a:p>
          <a:endParaRPr lang="en-US"/>
        </a:p>
      </dgm:t>
    </dgm:pt>
    <dgm:pt modelId="{D10C60E9-2865-46B4-BEBA-846EAFABD528}">
      <dgm:prSet custT="1"/>
      <dgm:spPr/>
      <dgm:t>
        <a:bodyPr/>
        <a:lstStyle/>
        <a:p>
          <a:r>
            <a:rPr lang="en-US" sz="1800" b="0" i="0" dirty="0">
              <a:latin typeface="Open sans" panose="020B0606030504020204" pitchFamily="34" charset="0"/>
              <a:ea typeface="Open sans" panose="020B0606030504020204" pitchFamily="34" charset="0"/>
              <a:cs typeface="Open sans" panose="020B0606030504020204" pitchFamily="34" charset="0"/>
            </a:rPr>
            <a:t>Mining activities can cause significant and long-lasting changes to environmental factors, particularly water and soil quality. </a:t>
          </a:r>
          <a:endParaRPr lang="en-US" sz="1800" b="0" dirty="0">
            <a:latin typeface="Open sans" panose="020B0606030504020204" pitchFamily="34" charset="0"/>
            <a:ea typeface="Open sans" panose="020B0606030504020204" pitchFamily="34" charset="0"/>
            <a:cs typeface="Open sans" panose="020B0606030504020204" pitchFamily="34" charset="0"/>
          </a:endParaRPr>
        </a:p>
      </dgm:t>
    </dgm:pt>
    <dgm:pt modelId="{309F2678-9111-4FF2-8213-9360E9149917}" type="parTrans" cxnId="{3F196DBB-77AC-4072-A58B-27EEFC5A6DB4}">
      <dgm:prSet/>
      <dgm:spPr/>
      <dgm:t>
        <a:bodyPr/>
        <a:lstStyle/>
        <a:p>
          <a:endParaRPr lang="en-US"/>
        </a:p>
      </dgm:t>
    </dgm:pt>
    <dgm:pt modelId="{0897EA39-6F8F-4125-AE13-6CE3B3731896}" type="sibTrans" cxnId="{3F196DBB-77AC-4072-A58B-27EEFC5A6DB4}">
      <dgm:prSet/>
      <dgm:spPr/>
      <dgm:t>
        <a:bodyPr/>
        <a:lstStyle/>
        <a:p>
          <a:endParaRPr lang="en-US"/>
        </a:p>
      </dgm:t>
    </dgm:pt>
    <dgm:pt modelId="{135FC8D5-0A86-4C60-A504-8923629DE8B8}">
      <dgm:prSet custT="1"/>
      <dgm:spPr/>
      <dgm:t>
        <a:bodyPr/>
        <a:lstStyle/>
        <a:p>
          <a:r>
            <a:rPr lang="en-US" sz="1800" b="0" i="0" dirty="0">
              <a:latin typeface="Open sans" panose="020B0606030504020204" pitchFamily="34" charset="0"/>
              <a:ea typeface="Open sans" panose="020B0606030504020204" pitchFamily="34" charset="0"/>
              <a:cs typeface="Open sans" panose="020B0606030504020204" pitchFamily="34" charset="0"/>
            </a:rPr>
            <a:t>The copper mining area is a continuous source of pollutants due to natural geochemical processes (sulfide oxidation), wind-borne dispersion, and leaching. </a:t>
          </a:r>
          <a:endParaRPr lang="en-US" sz="1800" b="0" dirty="0">
            <a:latin typeface="Open sans" panose="020B0606030504020204" pitchFamily="34" charset="0"/>
            <a:ea typeface="Open sans" panose="020B0606030504020204" pitchFamily="34" charset="0"/>
            <a:cs typeface="Open sans" panose="020B0606030504020204" pitchFamily="34" charset="0"/>
          </a:endParaRPr>
        </a:p>
      </dgm:t>
    </dgm:pt>
    <dgm:pt modelId="{AD98CB63-8444-4DDD-A9CC-CE52FED00088}" type="parTrans" cxnId="{0CD255BD-3643-43D8-A157-054FE1712C88}">
      <dgm:prSet/>
      <dgm:spPr/>
      <dgm:t>
        <a:bodyPr/>
        <a:lstStyle/>
        <a:p>
          <a:endParaRPr lang="en-US"/>
        </a:p>
      </dgm:t>
    </dgm:pt>
    <dgm:pt modelId="{C8BC8BD4-DD80-4319-A323-5B576340A782}" type="sibTrans" cxnId="{0CD255BD-3643-43D8-A157-054FE1712C88}">
      <dgm:prSet/>
      <dgm:spPr/>
      <dgm:t>
        <a:bodyPr/>
        <a:lstStyle/>
        <a:p>
          <a:endParaRPr lang="en-US"/>
        </a:p>
      </dgm:t>
    </dgm:pt>
    <dgm:pt modelId="{784200C5-05B0-40C0-9E7E-E310422C29CA}">
      <dgm:prSet custT="1"/>
      <dgm:spPr/>
      <dgm:t>
        <a:bodyPr/>
        <a:lstStyle/>
        <a:p>
          <a:r>
            <a:rPr lang="en-US" sz="1800" b="0" i="0" dirty="0">
              <a:latin typeface="Open sans" panose="020B0606030504020204" pitchFamily="34" charset="0"/>
              <a:ea typeface="Open sans" panose="020B0606030504020204" pitchFamily="34" charset="0"/>
              <a:cs typeface="Open sans" panose="020B0606030504020204" pitchFamily="34" charset="0"/>
            </a:rPr>
            <a:t>Constant monitoring and the implementation of remedial measures are essential for reducing the impact and ensuring the long-term stabilization of the environment.</a:t>
          </a:r>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95833319-7CAC-464D-97AF-AFFF1F160763}" type="parTrans" cxnId="{06DC7594-FBDC-47F9-AE21-45E12A9034FD}">
      <dgm:prSet/>
      <dgm:spPr/>
      <dgm:t>
        <a:bodyPr/>
        <a:lstStyle/>
        <a:p>
          <a:endParaRPr lang="en-US"/>
        </a:p>
      </dgm:t>
    </dgm:pt>
    <dgm:pt modelId="{050FC38C-7F9A-4C52-86AE-DBE3F1FE42EC}" type="sibTrans" cxnId="{06DC7594-FBDC-47F9-AE21-45E12A9034FD}">
      <dgm:prSet/>
      <dgm:spPr/>
      <dgm:t>
        <a:bodyPr/>
        <a:lstStyle/>
        <a:p>
          <a:endParaRPr lang="en-US"/>
        </a:p>
      </dgm:t>
    </dgm:pt>
    <dgm:pt modelId="{9823A49A-C77B-40E0-B8EC-12C3FF1AD438}" type="pres">
      <dgm:prSet presAssocID="{F862432D-B395-4A0D-AE52-99172F564DB6}" presName="hierChild1" presStyleCnt="0">
        <dgm:presLayoutVars>
          <dgm:chPref val="1"/>
          <dgm:dir/>
          <dgm:animOne val="branch"/>
          <dgm:animLvl val="lvl"/>
          <dgm:resizeHandles/>
        </dgm:presLayoutVars>
      </dgm:prSet>
      <dgm:spPr/>
    </dgm:pt>
    <dgm:pt modelId="{848D85B3-741D-4043-AC26-E8F9DC402C8A}" type="pres">
      <dgm:prSet presAssocID="{D10C60E9-2865-46B4-BEBA-846EAFABD528}" presName="hierRoot1" presStyleCnt="0"/>
      <dgm:spPr/>
    </dgm:pt>
    <dgm:pt modelId="{A19ADD06-DD9C-4AEE-8BC2-8900B1454074}" type="pres">
      <dgm:prSet presAssocID="{D10C60E9-2865-46B4-BEBA-846EAFABD528}" presName="composite" presStyleCnt="0"/>
      <dgm:spPr/>
    </dgm:pt>
    <dgm:pt modelId="{0A429895-542D-458E-A6E8-EDD1AE49F97A}" type="pres">
      <dgm:prSet presAssocID="{D10C60E9-2865-46B4-BEBA-846EAFABD528}" presName="background" presStyleLbl="node0" presStyleIdx="0" presStyleCnt="3"/>
      <dgm:spPr/>
    </dgm:pt>
    <dgm:pt modelId="{C8D89E80-1AD7-4C77-A8AF-14F89D66D33D}" type="pres">
      <dgm:prSet presAssocID="{D10C60E9-2865-46B4-BEBA-846EAFABD528}" presName="text" presStyleLbl="fgAcc0" presStyleIdx="0" presStyleCnt="3" custScaleX="121850" custScaleY="130589">
        <dgm:presLayoutVars>
          <dgm:chPref val="3"/>
        </dgm:presLayoutVars>
      </dgm:prSet>
      <dgm:spPr/>
    </dgm:pt>
    <dgm:pt modelId="{E14EF93A-C4A5-4CDD-ACA4-44B32A35458E}" type="pres">
      <dgm:prSet presAssocID="{D10C60E9-2865-46B4-BEBA-846EAFABD528}" presName="hierChild2" presStyleCnt="0"/>
      <dgm:spPr/>
    </dgm:pt>
    <dgm:pt modelId="{5C141696-72C3-435D-8C95-A4F547ED9A6C}" type="pres">
      <dgm:prSet presAssocID="{135FC8D5-0A86-4C60-A504-8923629DE8B8}" presName="hierRoot1" presStyleCnt="0"/>
      <dgm:spPr/>
    </dgm:pt>
    <dgm:pt modelId="{3D6461B1-5F39-44E6-B1B9-FF5CF0D7AC17}" type="pres">
      <dgm:prSet presAssocID="{135FC8D5-0A86-4C60-A504-8923629DE8B8}" presName="composite" presStyleCnt="0"/>
      <dgm:spPr/>
    </dgm:pt>
    <dgm:pt modelId="{33655FBF-3C74-400F-956C-D0B5B1085D21}" type="pres">
      <dgm:prSet presAssocID="{135FC8D5-0A86-4C60-A504-8923629DE8B8}" presName="background" presStyleLbl="node0" presStyleIdx="1" presStyleCnt="3"/>
      <dgm:spPr/>
    </dgm:pt>
    <dgm:pt modelId="{88899F54-1C52-4E63-8921-D8FD328F58AD}" type="pres">
      <dgm:prSet presAssocID="{135FC8D5-0A86-4C60-A504-8923629DE8B8}" presName="text" presStyleLbl="fgAcc0" presStyleIdx="1" presStyleCnt="3" custScaleX="117970" custScaleY="130129">
        <dgm:presLayoutVars>
          <dgm:chPref val="3"/>
        </dgm:presLayoutVars>
      </dgm:prSet>
      <dgm:spPr/>
    </dgm:pt>
    <dgm:pt modelId="{A961D7C9-25AD-43C6-AEC3-D805B4D45BD4}" type="pres">
      <dgm:prSet presAssocID="{135FC8D5-0A86-4C60-A504-8923629DE8B8}" presName="hierChild2" presStyleCnt="0"/>
      <dgm:spPr/>
    </dgm:pt>
    <dgm:pt modelId="{C9BEA4ED-D8F7-4DD7-B0F4-C78E4C36A347}" type="pres">
      <dgm:prSet presAssocID="{784200C5-05B0-40C0-9E7E-E310422C29CA}" presName="hierRoot1" presStyleCnt="0"/>
      <dgm:spPr/>
    </dgm:pt>
    <dgm:pt modelId="{A9647D6F-C47C-48E9-9F02-CC38AD8E42F8}" type="pres">
      <dgm:prSet presAssocID="{784200C5-05B0-40C0-9E7E-E310422C29CA}" presName="composite" presStyleCnt="0"/>
      <dgm:spPr/>
    </dgm:pt>
    <dgm:pt modelId="{CC4390F9-CB5D-4B67-BA89-3575B27CD000}" type="pres">
      <dgm:prSet presAssocID="{784200C5-05B0-40C0-9E7E-E310422C29CA}" presName="background" presStyleLbl="node0" presStyleIdx="2" presStyleCnt="3"/>
      <dgm:spPr/>
    </dgm:pt>
    <dgm:pt modelId="{4599258B-0E01-480E-8DDD-F1E400082944}" type="pres">
      <dgm:prSet presAssocID="{784200C5-05B0-40C0-9E7E-E310422C29CA}" presName="text" presStyleLbl="fgAcc0" presStyleIdx="2" presStyleCnt="3" custScaleX="127134" custScaleY="124372" custLinFactNeighborX="1630">
        <dgm:presLayoutVars>
          <dgm:chPref val="3"/>
        </dgm:presLayoutVars>
      </dgm:prSet>
      <dgm:spPr/>
    </dgm:pt>
    <dgm:pt modelId="{4459C0AF-1B7B-41AE-92C1-9BBE28A77259}" type="pres">
      <dgm:prSet presAssocID="{784200C5-05B0-40C0-9E7E-E310422C29CA}" presName="hierChild2" presStyleCnt="0"/>
      <dgm:spPr/>
    </dgm:pt>
  </dgm:ptLst>
  <dgm:cxnLst>
    <dgm:cxn modelId="{79025A0D-EDB5-4BE6-AB76-4B6DB50AC71B}" type="presOf" srcId="{784200C5-05B0-40C0-9E7E-E310422C29CA}" destId="{4599258B-0E01-480E-8DDD-F1E400082944}" srcOrd="0" destOrd="0" presId="urn:microsoft.com/office/officeart/2005/8/layout/hierarchy1"/>
    <dgm:cxn modelId="{D9BB7A48-D243-4B81-BFC1-8FD571F444F9}" type="presOf" srcId="{135FC8D5-0A86-4C60-A504-8923629DE8B8}" destId="{88899F54-1C52-4E63-8921-D8FD328F58AD}" srcOrd="0" destOrd="0" presId="urn:microsoft.com/office/officeart/2005/8/layout/hierarchy1"/>
    <dgm:cxn modelId="{1EEF5F53-E660-40C1-ADFA-B4E41288406B}" type="presOf" srcId="{F862432D-B395-4A0D-AE52-99172F564DB6}" destId="{9823A49A-C77B-40E0-B8EC-12C3FF1AD438}" srcOrd="0" destOrd="0" presId="urn:microsoft.com/office/officeart/2005/8/layout/hierarchy1"/>
    <dgm:cxn modelId="{06DC7594-FBDC-47F9-AE21-45E12A9034FD}" srcId="{F862432D-B395-4A0D-AE52-99172F564DB6}" destId="{784200C5-05B0-40C0-9E7E-E310422C29CA}" srcOrd="2" destOrd="0" parTransId="{95833319-7CAC-464D-97AF-AFFF1F160763}" sibTransId="{050FC38C-7F9A-4C52-86AE-DBE3F1FE42EC}"/>
    <dgm:cxn modelId="{8D935FB0-2A58-449B-A0BC-BAFC3DAB2AF1}" type="presOf" srcId="{D10C60E9-2865-46B4-BEBA-846EAFABD528}" destId="{C8D89E80-1AD7-4C77-A8AF-14F89D66D33D}" srcOrd="0" destOrd="0" presId="urn:microsoft.com/office/officeart/2005/8/layout/hierarchy1"/>
    <dgm:cxn modelId="{3F196DBB-77AC-4072-A58B-27EEFC5A6DB4}" srcId="{F862432D-B395-4A0D-AE52-99172F564DB6}" destId="{D10C60E9-2865-46B4-BEBA-846EAFABD528}" srcOrd="0" destOrd="0" parTransId="{309F2678-9111-4FF2-8213-9360E9149917}" sibTransId="{0897EA39-6F8F-4125-AE13-6CE3B3731896}"/>
    <dgm:cxn modelId="{0CD255BD-3643-43D8-A157-054FE1712C88}" srcId="{F862432D-B395-4A0D-AE52-99172F564DB6}" destId="{135FC8D5-0A86-4C60-A504-8923629DE8B8}" srcOrd="1" destOrd="0" parTransId="{AD98CB63-8444-4DDD-A9CC-CE52FED00088}" sibTransId="{C8BC8BD4-DD80-4319-A323-5B576340A782}"/>
    <dgm:cxn modelId="{AF9CC1A4-909E-47A4-9542-621D04FFFACD}" type="presParOf" srcId="{9823A49A-C77B-40E0-B8EC-12C3FF1AD438}" destId="{848D85B3-741D-4043-AC26-E8F9DC402C8A}" srcOrd="0" destOrd="0" presId="urn:microsoft.com/office/officeart/2005/8/layout/hierarchy1"/>
    <dgm:cxn modelId="{F26E5C31-4CC0-446C-9222-4F1C5A09CBFD}" type="presParOf" srcId="{848D85B3-741D-4043-AC26-E8F9DC402C8A}" destId="{A19ADD06-DD9C-4AEE-8BC2-8900B1454074}" srcOrd="0" destOrd="0" presId="urn:microsoft.com/office/officeart/2005/8/layout/hierarchy1"/>
    <dgm:cxn modelId="{9C3A3D62-56B5-4A35-94F7-41B329173BF6}" type="presParOf" srcId="{A19ADD06-DD9C-4AEE-8BC2-8900B1454074}" destId="{0A429895-542D-458E-A6E8-EDD1AE49F97A}" srcOrd="0" destOrd="0" presId="urn:microsoft.com/office/officeart/2005/8/layout/hierarchy1"/>
    <dgm:cxn modelId="{05AC90FE-A821-4ED3-B8AF-E90BDB01F211}" type="presParOf" srcId="{A19ADD06-DD9C-4AEE-8BC2-8900B1454074}" destId="{C8D89E80-1AD7-4C77-A8AF-14F89D66D33D}" srcOrd="1" destOrd="0" presId="urn:microsoft.com/office/officeart/2005/8/layout/hierarchy1"/>
    <dgm:cxn modelId="{1D5BB676-E9A3-4219-8D7B-D643B2A59475}" type="presParOf" srcId="{848D85B3-741D-4043-AC26-E8F9DC402C8A}" destId="{E14EF93A-C4A5-4CDD-ACA4-44B32A35458E}" srcOrd="1" destOrd="0" presId="urn:microsoft.com/office/officeart/2005/8/layout/hierarchy1"/>
    <dgm:cxn modelId="{791A1DDB-7C10-4B53-BBDD-14995D446006}" type="presParOf" srcId="{9823A49A-C77B-40E0-B8EC-12C3FF1AD438}" destId="{5C141696-72C3-435D-8C95-A4F547ED9A6C}" srcOrd="1" destOrd="0" presId="urn:microsoft.com/office/officeart/2005/8/layout/hierarchy1"/>
    <dgm:cxn modelId="{00B9CCF6-E117-4538-B1F3-8CC129A900A8}" type="presParOf" srcId="{5C141696-72C3-435D-8C95-A4F547ED9A6C}" destId="{3D6461B1-5F39-44E6-B1B9-FF5CF0D7AC17}" srcOrd="0" destOrd="0" presId="urn:microsoft.com/office/officeart/2005/8/layout/hierarchy1"/>
    <dgm:cxn modelId="{A4ECBF58-CABC-4381-8EDA-63235B33E67A}" type="presParOf" srcId="{3D6461B1-5F39-44E6-B1B9-FF5CF0D7AC17}" destId="{33655FBF-3C74-400F-956C-D0B5B1085D21}" srcOrd="0" destOrd="0" presId="urn:microsoft.com/office/officeart/2005/8/layout/hierarchy1"/>
    <dgm:cxn modelId="{85F93E4C-AD3C-45F0-986D-50296982FDCB}" type="presParOf" srcId="{3D6461B1-5F39-44E6-B1B9-FF5CF0D7AC17}" destId="{88899F54-1C52-4E63-8921-D8FD328F58AD}" srcOrd="1" destOrd="0" presId="urn:microsoft.com/office/officeart/2005/8/layout/hierarchy1"/>
    <dgm:cxn modelId="{93DF3B86-0D66-441A-AB63-E03EEB891E93}" type="presParOf" srcId="{5C141696-72C3-435D-8C95-A4F547ED9A6C}" destId="{A961D7C9-25AD-43C6-AEC3-D805B4D45BD4}" srcOrd="1" destOrd="0" presId="urn:microsoft.com/office/officeart/2005/8/layout/hierarchy1"/>
    <dgm:cxn modelId="{335C1625-2DEE-4948-A108-936D3012C2AB}" type="presParOf" srcId="{9823A49A-C77B-40E0-B8EC-12C3FF1AD438}" destId="{C9BEA4ED-D8F7-4DD7-B0F4-C78E4C36A347}" srcOrd="2" destOrd="0" presId="urn:microsoft.com/office/officeart/2005/8/layout/hierarchy1"/>
    <dgm:cxn modelId="{80F4564A-D360-423F-B71D-DABBEE6A0C19}" type="presParOf" srcId="{C9BEA4ED-D8F7-4DD7-B0F4-C78E4C36A347}" destId="{A9647D6F-C47C-48E9-9F02-CC38AD8E42F8}" srcOrd="0" destOrd="0" presId="urn:microsoft.com/office/officeart/2005/8/layout/hierarchy1"/>
    <dgm:cxn modelId="{292A9ABF-C24F-41A3-9A3B-91B7521AC753}" type="presParOf" srcId="{A9647D6F-C47C-48E9-9F02-CC38AD8E42F8}" destId="{CC4390F9-CB5D-4B67-BA89-3575B27CD000}" srcOrd="0" destOrd="0" presId="urn:microsoft.com/office/officeart/2005/8/layout/hierarchy1"/>
    <dgm:cxn modelId="{09D5AF68-A547-43AA-BC4B-4395E77853E8}" type="presParOf" srcId="{A9647D6F-C47C-48E9-9F02-CC38AD8E42F8}" destId="{4599258B-0E01-480E-8DDD-F1E400082944}" srcOrd="1" destOrd="0" presId="urn:microsoft.com/office/officeart/2005/8/layout/hierarchy1"/>
    <dgm:cxn modelId="{48F69DEF-9D9C-4ABD-9867-F84145226DB8}" type="presParOf" srcId="{C9BEA4ED-D8F7-4DD7-B0F4-C78E4C36A347}" destId="{4459C0AF-1B7B-41AE-92C1-9BBE28A77259}" srcOrd="1" destOrd="0" presId="urn:microsoft.com/office/officeart/2005/8/layout/hierarchy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B842D7-C786-4408-A51B-62564F6C65B1}">
      <dsp:nvSpPr>
        <dsp:cNvPr id="0" name=""/>
        <dsp:cNvSpPr/>
      </dsp:nvSpPr>
      <dsp:spPr>
        <a:xfrm>
          <a:off x="3126028" y="0"/>
          <a:ext cx="4689043" cy="1373210"/>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Font typeface="Arial" panose="020B0604020202020204" pitchFamily="34" charset="0"/>
            <a:buChar char="•"/>
          </a:pPr>
          <a:r>
            <a:rPr lang="ro-RO" sz="2000" kern="1200" dirty="0">
              <a:latin typeface="Open sans" panose="020B0606030504020204" pitchFamily="34" charset="0"/>
              <a:ea typeface="Open sans" panose="020B0606030504020204" pitchFamily="34" charset="0"/>
              <a:cs typeface="Open sans" panose="020B0606030504020204" pitchFamily="34" charset="0"/>
            </a:rPr>
            <a:t>General </a:t>
          </a:r>
          <a:r>
            <a:rPr lang="ro-RO" sz="2000" kern="1200" dirty="0" err="1">
              <a:latin typeface="Open sans" panose="020B0606030504020204" pitchFamily="34" charset="0"/>
              <a:ea typeface="Open sans" panose="020B0606030504020204" pitchFamily="34" charset="0"/>
              <a:cs typeface="Open sans" panose="020B0606030504020204" pitchFamily="34" charset="0"/>
            </a:rPr>
            <a:t>parameters</a:t>
          </a:r>
          <a:endParaRPr lang="ro-RO" sz="2000" kern="1200" dirty="0">
            <a:latin typeface="Open sans" panose="020B0606030504020204" pitchFamily="34" charset="0"/>
            <a:ea typeface="Open sans" panose="020B0606030504020204" pitchFamily="34" charset="0"/>
            <a:cs typeface="Open sans" panose="020B0606030504020204" pitchFamily="34" charset="0"/>
          </a:endParaRPr>
        </a:p>
        <a:p>
          <a:pPr marL="228600" lvl="1" indent="-228600" algn="l" defTabSz="889000">
            <a:lnSpc>
              <a:spcPct val="90000"/>
            </a:lnSpc>
            <a:spcBef>
              <a:spcPct val="0"/>
            </a:spcBef>
            <a:spcAft>
              <a:spcPct val="15000"/>
            </a:spcAft>
            <a:buFont typeface="Arial" panose="020B0604020202020204" pitchFamily="34" charset="0"/>
            <a:buChar char="•"/>
          </a:pPr>
          <a:r>
            <a:rPr kumimoji="0" lang="en-US" sz="2000" b="0" i="0" u="none" strike="noStrike" kern="120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ICP-MS and ion chromatography (metals, anions</a:t>
          </a:r>
          <a:r>
            <a:rPr kumimoji="0" lang="ro-RO" sz="2000" b="0" i="0" u="none" strike="noStrike" kern="120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a:t>
          </a:r>
          <a:endParaRPr lang="ro-RO" sz="2000" kern="1200" dirty="0">
            <a:latin typeface="Open sans" panose="020B0606030504020204" pitchFamily="34" charset="0"/>
            <a:ea typeface="Open sans" panose="020B0606030504020204" pitchFamily="34" charset="0"/>
            <a:cs typeface="Open sans" panose="020B0606030504020204" pitchFamily="34" charset="0"/>
          </a:endParaRPr>
        </a:p>
      </dsp:txBody>
      <dsp:txXfrm>
        <a:off x="3126028" y="171651"/>
        <a:ext cx="4174089" cy="1029908"/>
      </dsp:txXfrm>
    </dsp:sp>
    <dsp:sp modelId="{902EDF8D-16BD-41FB-AEA0-F05E2FB50FCC}">
      <dsp:nvSpPr>
        <dsp:cNvPr id="0" name=""/>
        <dsp:cNvSpPr/>
      </dsp:nvSpPr>
      <dsp:spPr>
        <a:xfrm>
          <a:off x="0" y="0"/>
          <a:ext cx="3126028" cy="137321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121920" rIns="243840" bIns="121920" numCol="1" spcCol="1270" anchor="ctr" anchorCtr="0">
          <a:noAutofit/>
        </a:bodyPr>
        <a:lstStyle/>
        <a:p>
          <a:pPr marL="0" lvl="0" indent="0" algn="ctr" defTabSz="2844800">
            <a:lnSpc>
              <a:spcPct val="90000"/>
            </a:lnSpc>
            <a:spcBef>
              <a:spcPct val="0"/>
            </a:spcBef>
            <a:spcAft>
              <a:spcPct val="35000"/>
            </a:spcAft>
            <a:buNone/>
          </a:pPr>
          <a:r>
            <a:rPr lang="ro-RO" sz="6400" kern="1200" dirty="0"/>
            <a:t>WATER</a:t>
          </a:r>
        </a:p>
      </dsp:txBody>
      <dsp:txXfrm>
        <a:off x="67035" y="67035"/>
        <a:ext cx="2991958" cy="1239140"/>
      </dsp:txXfrm>
    </dsp:sp>
    <dsp:sp modelId="{C9A31624-9BC4-4A85-B6E2-80530492FB0C}">
      <dsp:nvSpPr>
        <dsp:cNvPr id="0" name=""/>
        <dsp:cNvSpPr/>
      </dsp:nvSpPr>
      <dsp:spPr>
        <a:xfrm>
          <a:off x="3126028" y="1510531"/>
          <a:ext cx="4689043" cy="1373210"/>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ro-RO" sz="2000" kern="1200" dirty="0">
              <a:latin typeface="Open sans" panose="020B0606030504020204" pitchFamily="34" charset="0"/>
              <a:ea typeface="Open sans" panose="020B0606030504020204" pitchFamily="34" charset="0"/>
              <a:cs typeface="Open sans" panose="020B0606030504020204" pitchFamily="34" charset="0"/>
            </a:rPr>
            <a:t>General </a:t>
          </a:r>
          <a:r>
            <a:rPr lang="ro-RO" sz="2000" kern="1200" dirty="0" err="1">
              <a:latin typeface="Open sans" panose="020B0606030504020204" pitchFamily="34" charset="0"/>
              <a:ea typeface="Open sans" panose="020B0606030504020204" pitchFamily="34" charset="0"/>
              <a:cs typeface="Open sans" panose="020B0606030504020204" pitchFamily="34" charset="0"/>
            </a:rPr>
            <a:t>parameters</a:t>
          </a:r>
          <a:endParaRPr lang="ro-RO" sz="2000" kern="1200" dirty="0">
            <a:latin typeface="Open sans" panose="020B0606030504020204" pitchFamily="34" charset="0"/>
            <a:ea typeface="Open sans" panose="020B0606030504020204" pitchFamily="34" charset="0"/>
            <a:cs typeface="Open sans" panose="020B0606030504020204" pitchFamily="34" charset="0"/>
          </a:endParaRPr>
        </a:p>
        <a:p>
          <a:pPr marL="228600" lvl="1" indent="-228600" algn="l" defTabSz="889000">
            <a:lnSpc>
              <a:spcPct val="90000"/>
            </a:lnSpc>
            <a:spcBef>
              <a:spcPct val="0"/>
            </a:spcBef>
            <a:spcAft>
              <a:spcPct val="15000"/>
            </a:spcAft>
            <a:buClrTx/>
            <a:buSzTx/>
            <a:buFont typeface="Arial" panose="020B0604020202020204" pitchFamily="34" charset="0"/>
            <a:buChar char="•"/>
          </a:pPr>
          <a:r>
            <a:rPr kumimoji="0" lang="en-US" sz="2000" b="0" i="0" u="none" strike="noStrike" kern="120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ICP-MS for metals</a:t>
          </a:r>
          <a:endParaRPr lang="ro-RO" sz="2000" kern="1200" dirty="0">
            <a:latin typeface="Open sans" panose="020B0606030504020204" pitchFamily="34" charset="0"/>
            <a:ea typeface="Open sans" panose="020B0606030504020204" pitchFamily="34" charset="0"/>
            <a:cs typeface="Open sans" panose="020B0606030504020204" pitchFamily="34" charset="0"/>
          </a:endParaRPr>
        </a:p>
      </dsp:txBody>
      <dsp:txXfrm>
        <a:off x="3126028" y="1682182"/>
        <a:ext cx="4174089" cy="1029908"/>
      </dsp:txXfrm>
    </dsp:sp>
    <dsp:sp modelId="{F5BB6B12-B95A-4E28-9BE4-D4E48670238E}">
      <dsp:nvSpPr>
        <dsp:cNvPr id="0" name=""/>
        <dsp:cNvSpPr/>
      </dsp:nvSpPr>
      <dsp:spPr>
        <a:xfrm>
          <a:off x="0" y="1510531"/>
          <a:ext cx="3126028" cy="137321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121920" rIns="243840" bIns="121920" numCol="1" spcCol="1270" anchor="ctr" anchorCtr="0">
          <a:noAutofit/>
        </a:bodyPr>
        <a:lstStyle/>
        <a:p>
          <a:pPr marL="0" lvl="0" indent="0" algn="ctr" defTabSz="2844800">
            <a:lnSpc>
              <a:spcPct val="90000"/>
            </a:lnSpc>
            <a:spcBef>
              <a:spcPct val="0"/>
            </a:spcBef>
            <a:spcAft>
              <a:spcPct val="35000"/>
            </a:spcAft>
            <a:buNone/>
          </a:pPr>
          <a:r>
            <a:rPr lang="ro-RO" sz="6400" kern="1200" dirty="0"/>
            <a:t>SOIL</a:t>
          </a:r>
        </a:p>
      </dsp:txBody>
      <dsp:txXfrm>
        <a:off x="67035" y="1577566"/>
        <a:ext cx="2991958" cy="1239140"/>
      </dsp:txXfrm>
    </dsp:sp>
    <dsp:sp modelId="{D0776840-DBC8-45BD-9554-C9B878817928}">
      <dsp:nvSpPr>
        <dsp:cNvPr id="0" name=""/>
        <dsp:cNvSpPr/>
      </dsp:nvSpPr>
      <dsp:spPr>
        <a:xfrm>
          <a:off x="3101301" y="3021062"/>
          <a:ext cx="4689043" cy="1373210"/>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65" tIns="12065" rIns="12065" bIns="12065" numCol="1" spcCol="1270" anchor="t" anchorCtr="0">
          <a:noAutofit/>
        </a:bodyPr>
        <a:lstStyle/>
        <a:p>
          <a:pPr marL="171450" lvl="1" indent="-171450" algn="l" defTabSz="844550">
            <a:lnSpc>
              <a:spcPct val="90000"/>
            </a:lnSpc>
            <a:spcBef>
              <a:spcPct val="0"/>
            </a:spcBef>
            <a:spcAft>
              <a:spcPct val="15000"/>
            </a:spcAft>
            <a:buChar char="•"/>
          </a:pPr>
          <a:r>
            <a:rPr lang="ro-RO" sz="1900" kern="1200" dirty="0">
              <a:latin typeface="Open sans" panose="020B0606030504020204" pitchFamily="34" charset="0"/>
              <a:ea typeface="Open sans" panose="020B0606030504020204" pitchFamily="34" charset="0"/>
              <a:cs typeface="Open sans" panose="020B0606030504020204" pitchFamily="34" charset="0"/>
            </a:rPr>
            <a:t>General </a:t>
          </a:r>
          <a:r>
            <a:rPr lang="ro-RO" sz="1900" kern="1200" dirty="0" err="1">
              <a:latin typeface="Open sans" panose="020B0606030504020204" pitchFamily="34" charset="0"/>
              <a:ea typeface="Open sans" panose="020B0606030504020204" pitchFamily="34" charset="0"/>
              <a:cs typeface="Open sans" panose="020B0606030504020204" pitchFamily="34" charset="0"/>
            </a:rPr>
            <a:t>parameters</a:t>
          </a:r>
          <a:endParaRPr lang="ro-RO" sz="1900" kern="1200" dirty="0"/>
        </a:p>
        <a:p>
          <a:pPr marL="171450" lvl="1" indent="-171450" algn="l" defTabSz="844550">
            <a:lnSpc>
              <a:spcPct val="90000"/>
            </a:lnSpc>
            <a:spcBef>
              <a:spcPct val="0"/>
            </a:spcBef>
            <a:spcAft>
              <a:spcPct val="15000"/>
            </a:spcAft>
            <a:buClrTx/>
            <a:buSzTx/>
            <a:buFont typeface="Arial" panose="020B0604020202020204" pitchFamily="34" charset="0"/>
            <a:buChar char="•"/>
          </a:pPr>
          <a:r>
            <a:rPr kumimoji="0" lang="en-US" sz="1900" b="0" i="0" u="none" strike="noStrike" kern="1200" cap="none" spc="0" normalizeH="0" baseline="0" noProof="0" dirty="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ICP-MS for metals</a:t>
          </a:r>
          <a:endParaRPr lang="ro-RO" sz="1900" kern="1200" dirty="0"/>
        </a:p>
        <a:p>
          <a:pPr marL="171450" lvl="1" indent="-171450" algn="l" defTabSz="844550">
            <a:lnSpc>
              <a:spcPct val="90000"/>
            </a:lnSpc>
            <a:spcBef>
              <a:spcPct val="0"/>
            </a:spcBef>
            <a:spcAft>
              <a:spcPct val="15000"/>
            </a:spcAft>
            <a:buChar char="•"/>
          </a:pPr>
          <a:endParaRPr lang="ro-RO" sz="1900" kern="1200" dirty="0"/>
        </a:p>
      </dsp:txBody>
      <dsp:txXfrm>
        <a:off x="3101301" y="3192713"/>
        <a:ext cx="4174089" cy="1029908"/>
      </dsp:txXfrm>
    </dsp:sp>
    <dsp:sp modelId="{4D8E5809-FAB1-4FF6-8461-843921A630A0}">
      <dsp:nvSpPr>
        <dsp:cNvPr id="0" name=""/>
        <dsp:cNvSpPr/>
      </dsp:nvSpPr>
      <dsp:spPr>
        <a:xfrm>
          <a:off x="0" y="3021062"/>
          <a:ext cx="3126028" cy="137321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121920" rIns="243840" bIns="121920" numCol="1" spcCol="1270" anchor="ctr" anchorCtr="0">
          <a:noAutofit/>
        </a:bodyPr>
        <a:lstStyle/>
        <a:p>
          <a:pPr marL="0" lvl="0" indent="0" algn="ctr" defTabSz="2844800">
            <a:lnSpc>
              <a:spcPct val="90000"/>
            </a:lnSpc>
            <a:spcBef>
              <a:spcPct val="0"/>
            </a:spcBef>
            <a:spcAft>
              <a:spcPct val="35000"/>
            </a:spcAft>
            <a:buNone/>
          </a:pPr>
          <a:r>
            <a:rPr lang="ro-RO" sz="6400" kern="1200" dirty="0"/>
            <a:t>AIR</a:t>
          </a:r>
        </a:p>
      </dsp:txBody>
      <dsp:txXfrm>
        <a:off x="67035" y="3088097"/>
        <a:ext cx="2991958" cy="12391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429895-542D-458E-A6E8-EDD1AE49F97A}">
      <dsp:nvSpPr>
        <dsp:cNvPr id="0" name=""/>
        <dsp:cNvSpPr/>
      </dsp:nvSpPr>
      <dsp:spPr>
        <a:xfrm>
          <a:off x="5980" y="1081740"/>
          <a:ext cx="3194881" cy="217425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D89E80-1AD7-4C77-A8AF-14F89D66D33D}">
      <dsp:nvSpPr>
        <dsp:cNvPr id="0" name=""/>
        <dsp:cNvSpPr/>
      </dsp:nvSpPr>
      <dsp:spPr>
        <a:xfrm>
          <a:off x="297311" y="1358504"/>
          <a:ext cx="3194881" cy="2174250"/>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dirty="0">
              <a:latin typeface="Open sans" panose="020B0606030504020204" pitchFamily="34" charset="0"/>
              <a:ea typeface="Open sans" panose="020B0606030504020204" pitchFamily="34" charset="0"/>
              <a:cs typeface="Open sans" panose="020B0606030504020204" pitchFamily="34" charset="0"/>
            </a:rPr>
            <a:t>Mining activities can cause significant and long-lasting changes to environmental factors, particularly water and soil quality. </a:t>
          </a:r>
          <a:endParaRPr lang="en-US" sz="1800" b="0" kern="1200" dirty="0">
            <a:latin typeface="Open sans" panose="020B0606030504020204" pitchFamily="34" charset="0"/>
            <a:ea typeface="Open sans" panose="020B0606030504020204" pitchFamily="34" charset="0"/>
            <a:cs typeface="Open sans" panose="020B0606030504020204" pitchFamily="34" charset="0"/>
          </a:endParaRPr>
        </a:p>
      </dsp:txBody>
      <dsp:txXfrm>
        <a:off x="360993" y="1422186"/>
        <a:ext cx="3067517" cy="2046886"/>
      </dsp:txXfrm>
    </dsp:sp>
    <dsp:sp modelId="{33655FBF-3C74-400F-956C-D0B5B1085D21}">
      <dsp:nvSpPr>
        <dsp:cNvPr id="0" name=""/>
        <dsp:cNvSpPr/>
      </dsp:nvSpPr>
      <dsp:spPr>
        <a:xfrm>
          <a:off x="3783524" y="1081740"/>
          <a:ext cx="3093149" cy="2166591"/>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899F54-1C52-4E63-8921-D8FD328F58AD}">
      <dsp:nvSpPr>
        <dsp:cNvPr id="0" name=""/>
        <dsp:cNvSpPr/>
      </dsp:nvSpPr>
      <dsp:spPr>
        <a:xfrm>
          <a:off x="4074855" y="1358504"/>
          <a:ext cx="3093149" cy="216659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dirty="0">
              <a:latin typeface="Open sans" panose="020B0606030504020204" pitchFamily="34" charset="0"/>
              <a:ea typeface="Open sans" panose="020B0606030504020204" pitchFamily="34" charset="0"/>
              <a:cs typeface="Open sans" panose="020B0606030504020204" pitchFamily="34" charset="0"/>
            </a:rPr>
            <a:t>The copper mining area is a continuous source of pollutants due to natural geochemical processes (sulfide oxidation), wind-borne dispersion, and leaching. </a:t>
          </a:r>
          <a:endParaRPr lang="en-US" sz="1800" b="0" kern="1200" dirty="0">
            <a:latin typeface="Open sans" panose="020B0606030504020204" pitchFamily="34" charset="0"/>
            <a:ea typeface="Open sans" panose="020B0606030504020204" pitchFamily="34" charset="0"/>
            <a:cs typeface="Open sans" panose="020B0606030504020204" pitchFamily="34" charset="0"/>
          </a:endParaRPr>
        </a:p>
      </dsp:txBody>
      <dsp:txXfrm>
        <a:off x="4138312" y="1421961"/>
        <a:ext cx="2966235" cy="2039677"/>
      </dsp:txXfrm>
    </dsp:sp>
    <dsp:sp modelId="{CC4390F9-CB5D-4B67-BA89-3575B27CD000}">
      <dsp:nvSpPr>
        <dsp:cNvPr id="0" name=""/>
        <dsp:cNvSpPr/>
      </dsp:nvSpPr>
      <dsp:spPr>
        <a:xfrm>
          <a:off x="7465315" y="1081740"/>
          <a:ext cx="3333427" cy="207074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99258B-0E01-480E-8DDD-F1E400082944}">
      <dsp:nvSpPr>
        <dsp:cNvPr id="0" name=""/>
        <dsp:cNvSpPr/>
      </dsp:nvSpPr>
      <dsp:spPr>
        <a:xfrm>
          <a:off x="7756646" y="1358504"/>
          <a:ext cx="3333427" cy="2070740"/>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dirty="0">
              <a:latin typeface="Open sans" panose="020B0606030504020204" pitchFamily="34" charset="0"/>
              <a:ea typeface="Open sans" panose="020B0606030504020204" pitchFamily="34" charset="0"/>
              <a:cs typeface="Open sans" panose="020B0606030504020204" pitchFamily="34" charset="0"/>
            </a:rPr>
            <a:t>Constant monitoring and the implementation of remedial measures are essential for reducing the impact and ensuring the long-term stabilization of the environment.</a:t>
          </a:r>
          <a:endParaRPr lang="en-US" sz="1800" kern="1200" dirty="0">
            <a:latin typeface="Open sans" panose="020B0606030504020204" pitchFamily="34" charset="0"/>
            <a:ea typeface="Open sans" panose="020B0606030504020204" pitchFamily="34" charset="0"/>
            <a:cs typeface="Open sans" panose="020B0606030504020204" pitchFamily="34" charset="0"/>
          </a:endParaRPr>
        </a:p>
      </dsp:txBody>
      <dsp:txXfrm>
        <a:off x="7817296" y="1419154"/>
        <a:ext cx="3212127" cy="1949440"/>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antet 1">
            <a:extLst>
              <a:ext uri="{FF2B5EF4-FFF2-40B4-BE49-F238E27FC236}">
                <a16:creationId xmlns:a16="http://schemas.microsoft.com/office/drawing/2014/main" id="{5B0D8A4D-97EB-B752-A4F6-479B496BB93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o-RO"/>
          </a:p>
        </p:txBody>
      </p:sp>
      <p:sp>
        <p:nvSpPr>
          <p:cNvPr id="3" name="Substituent dată 2">
            <a:extLst>
              <a:ext uri="{FF2B5EF4-FFF2-40B4-BE49-F238E27FC236}">
                <a16:creationId xmlns:a16="http://schemas.microsoft.com/office/drawing/2014/main" id="{9CE6C1C6-370A-A35B-2EC3-D577ED7160D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66B74F-5C86-40D8-8D0F-A5B2B9742245}" type="datetimeFigureOut">
              <a:rPr lang="ro-RO" smtClean="0"/>
              <a:t>30.08.2026</a:t>
            </a:fld>
            <a:endParaRPr lang="ro-RO"/>
          </a:p>
        </p:txBody>
      </p:sp>
      <p:sp>
        <p:nvSpPr>
          <p:cNvPr id="4" name="Substituent subsol 3">
            <a:extLst>
              <a:ext uri="{FF2B5EF4-FFF2-40B4-BE49-F238E27FC236}">
                <a16:creationId xmlns:a16="http://schemas.microsoft.com/office/drawing/2014/main" id="{D8FAEDAF-F727-CE39-18FE-8B7BA20CDE8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o-RO"/>
          </a:p>
        </p:txBody>
      </p:sp>
      <p:sp>
        <p:nvSpPr>
          <p:cNvPr id="5" name="Substituent număr diapozitiv 4">
            <a:extLst>
              <a:ext uri="{FF2B5EF4-FFF2-40B4-BE49-F238E27FC236}">
                <a16:creationId xmlns:a16="http://schemas.microsoft.com/office/drawing/2014/main" id="{79B36373-C154-46EF-62B7-7CDF0DAFD6D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E11BD99-496A-42A0-AFD4-86B3C633C258}" type="slidenum">
              <a:rPr lang="ro-RO" smtClean="0"/>
              <a:t>‹#›</a:t>
            </a:fld>
            <a:endParaRPr lang="ro-RO"/>
          </a:p>
        </p:txBody>
      </p:sp>
    </p:spTree>
    <p:extLst>
      <p:ext uri="{BB962C8B-B14F-4D97-AF65-F5344CB8AC3E}">
        <p14:creationId xmlns:p14="http://schemas.microsoft.com/office/powerpoint/2010/main" val="2550378665"/>
      </p:ext>
    </p:extLst>
  </p:cSld>
  <p:clrMap bg1="lt1" tx1="dk1" bg2="lt2" tx2="dk2" accent1="accent1" accent2="accent2" accent3="accent3" accent4="accent4" accent5="accent5" accent6="accent6" hlink="hlink" folHlink="folHlink"/>
  <p:hf sldNum="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ante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o-RO"/>
          </a:p>
        </p:txBody>
      </p:sp>
      <p:sp>
        <p:nvSpPr>
          <p:cNvPr id="3" name="Substituent dată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E79406-C4B0-4794-B7AC-304DEE41E970}" type="datetimeFigureOut">
              <a:rPr lang="ro-RO" smtClean="0"/>
              <a:t>30.08.2026</a:t>
            </a:fld>
            <a:endParaRPr lang="ro-RO"/>
          </a:p>
        </p:txBody>
      </p:sp>
      <p:sp>
        <p:nvSpPr>
          <p:cNvPr id="4" name="Substituent imagine diapozitiv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o-RO"/>
          </a:p>
        </p:txBody>
      </p:sp>
      <p:sp>
        <p:nvSpPr>
          <p:cNvPr id="5" name="Substituent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6" name="Substituent subsol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o-RO"/>
          </a:p>
        </p:txBody>
      </p:sp>
      <p:sp>
        <p:nvSpPr>
          <p:cNvPr id="7" name="Substituent număr diapozitiv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7F66CC-2FD5-43C3-8B62-F22958C6B95F}" type="slidenum">
              <a:rPr lang="ro-RO" smtClean="0"/>
              <a:t>‹#›</a:t>
            </a:fld>
            <a:endParaRPr lang="ro-RO"/>
          </a:p>
        </p:txBody>
      </p:sp>
    </p:spTree>
    <p:extLst>
      <p:ext uri="{BB962C8B-B14F-4D97-AF65-F5344CB8AC3E}">
        <p14:creationId xmlns:p14="http://schemas.microsoft.com/office/powerpoint/2010/main" val="1849335930"/>
      </p:ext>
    </p:extLst>
  </p:cSld>
  <p:clrMap bg1="lt1" tx1="dk1" bg2="lt2" tx2="dk2" accent1="accent1" accent2="accent2" accent3="accent3" accent4="accent4" accent5="accent5" accent6="accent6" hlink="hlink" folHlink="folHlink"/>
  <p:hf sldNum="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dirty="0"/>
          </a:p>
        </p:txBody>
      </p:sp>
      <p:sp>
        <p:nvSpPr>
          <p:cNvPr id="4" name="Header Placeholder 3"/>
          <p:cNvSpPr>
            <a:spLocks noGrp="1"/>
          </p:cNvSpPr>
          <p:nvPr>
            <p:ph type="hdr" sz="quarter"/>
          </p:nvPr>
        </p:nvSpPr>
        <p:spPr/>
        <p:txBody>
          <a:bodyPr/>
          <a:lstStyle/>
          <a:p>
            <a:endParaRPr lang="ro-RO"/>
          </a:p>
        </p:txBody>
      </p:sp>
      <p:sp>
        <p:nvSpPr>
          <p:cNvPr id="5" name="Footer Placeholder 4"/>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1813074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059D0-C453-5E51-EB20-2600EADCAC8B}"/>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591EE2C5-454A-25EA-C370-9C2CCC3FD0D7}"/>
              </a:ext>
            </a:extLst>
          </p:cNvPr>
          <p:cNvSpPr>
            <a:spLocks noGrp="1" noRot="1" noChangeAspect="1"/>
          </p:cNvSpPr>
          <p:nvPr>
            <p:ph type="sldImg"/>
          </p:nvPr>
        </p:nvSpPr>
        <p:spPr/>
        <p:txBody>
          <a:bodyPr/>
          <a:lstStyle/>
          <a:p>
            <a:endParaRPr lang="ro-RO"/>
          </a:p>
        </p:txBody>
      </p:sp>
      <p:sp>
        <p:nvSpPr>
          <p:cNvPr id="3" name="Substituent note 2">
            <a:extLst>
              <a:ext uri="{FF2B5EF4-FFF2-40B4-BE49-F238E27FC236}">
                <a16:creationId xmlns:a16="http://schemas.microsoft.com/office/drawing/2014/main" id="{D71F6425-AB24-DD6A-4F2D-9B66AFA0F224}"/>
              </a:ext>
            </a:extLst>
          </p:cNvPr>
          <p:cNvSpPr>
            <a:spLocks noGrp="1"/>
          </p:cNvSpPr>
          <p:nvPr>
            <p:ph type="body" idx="1"/>
          </p:nvPr>
        </p:nvSpPr>
        <p:spPr/>
        <p:txBody>
          <a:bodyPr/>
          <a:lstStyle/>
          <a:p>
            <a:r>
              <a:rPr lang="en-US" b="1" dirty="0"/>
              <a:t>The water and soil samples collected during IV period of this project</a:t>
            </a:r>
            <a:r>
              <a:rPr lang="ro-RO" b="1" dirty="0"/>
              <a:t> to</a:t>
            </a:r>
            <a:r>
              <a:rPr lang="en-US" b="1" dirty="0"/>
              <a:t> V</a:t>
            </a:r>
            <a:r>
              <a:rPr lang="ro-RO" b="1" dirty="0"/>
              <a:t>II</a:t>
            </a:r>
            <a:r>
              <a:rPr lang="en-US" b="1" dirty="0"/>
              <a:t> period of this project were analyzed using specific methods. </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C00000"/>
                </a:solidFill>
              </a:rPr>
              <a:t>We monitored the physical and chemical parameters specific the environmental factors, </a:t>
            </a:r>
            <a:r>
              <a:rPr lang="en-US" b="1" dirty="0" err="1">
                <a:solidFill>
                  <a:srgbClr val="C00000"/>
                </a:solidFill>
              </a:rPr>
              <a:t>water,soiland</a:t>
            </a:r>
            <a:r>
              <a:rPr lang="en-US" b="1" dirty="0">
                <a:solidFill>
                  <a:srgbClr val="C00000"/>
                </a:solidFill>
              </a:rPr>
              <a:t> air, with the analytical methods tailored to each parameter. The aim of this study was to characterize the environment in the Moldova </a:t>
            </a:r>
            <a:r>
              <a:rPr lang="en-US" b="1" dirty="0" err="1">
                <a:solidFill>
                  <a:srgbClr val="C00000"/>
                </a:solidFill>
              </a:rPr>
              <a:t>Noua</a:t>
            </a:r>
            <a:r>
              <a:rPr lang="en-US" b="1" dirty="0">
                <a:solidFill>
                  <a:srgbClr val="C00000"/>
                </a:solidFill>
              </a:rPr>
              <a:t> area, a region known for the mining of Cu(II) deposits, which is currently closed. </a:t>
            </a:r>
            <a:endParaRPr lang="ro-RO" b="1" dirty="0">
              <a:solidFill>
                <a:srgbClr val="C00000"/>
              </a:solidFill>
              <a:highlight>
                <a:srgbClr val="FFFF00"/>
              </a:highlight>
            </a:endParaRPr>
          </a:p>
        </p:txBody>
      </p:sp>
      <p:sp>
        <p:nvSpPr>
          <p:cNvPr id="4" name="Substituent antet 3">
            <a:extLst>
              <a:ext uri="{FF2B5EF4-FFF2-40B4-BE49-F238E27FC236}">
                <a16:creationId xmlns:a16="http://schemas.microsoft.com/office/drawing/2014/main" id="{D448122E-F570-E63C-1B42-3117DD8C5910}"/>
              </a:ext>
            </a:extLst>
          </p:cNvPr>
          <p:cNvSpPr>
            <a:spLocks noGrp="1"/>
          </p:cNvSpPr>
          <p:nvPr>
            <p:ph type="hdr" sz="quarter"/>
          </p:nvPr>
        </p:nvSpPr>
        <p:spPr/>
        <p:txBody>
          <a:bodyPr/>
          <a:lstStyle/>
          <a:p>
            <a:endParaRPr lang="ro-RO"/>
          </a:p>
        </p:txBody>
      </p:sp>
      <p:sp>
        <p:nvSpPr>
          <p:cNvPr id="5" name="Substituent subsol 4">
            <a:extLst>
              <a:ext uri="{FF2B5EF4-FFF2-40B4-BE49-F238E27FC236}">
                <a16:creationId xmlns:a16="http://schemas.microsoft.com/office/drawing/2014/main" id="{CF9F71A5-0A21-5E85-FC9D-34AA400808A2}"/>
              </a:ext>
            </a:extLst>
          </p:cNvPr>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2055668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Water and soil samples were collected from 10 locations around the tailings pond.</a:t>
            </a:r>
            <a:endParaRPr lang="ro-RO" dirty="0"/>
          </a:p>
        </p:txBody>
      </p:sp>
      <p:sp>
        <p:nvSpPr>
          <p:cNvPr id="4" name="Header Placeholder 3"/>
          <p:cNvSpPr>
            <a:spLocks noGrp="1"/>
          </p:cNvSpPr>
          <p:nvPr>
            <p:ph type="hdr" sz="quarter"/>
          </p:nvPr>
        </p:nvSpPr>
        <p:spPr/>
        <p:txBody>
          <a:bodyPr/>
          <a:lstStyle/>
          <a:p>
            <a:endParaRPr lang="ro-RO"/>
          </a:p>
        </p:txBody>
      </p:sp>
      <p:sp>
        <p:nvSpPr>
          <p:cNvPr id="5" name="Footer Placeholder 4"/>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2135591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r>
              <a:rPr lang="en-US" dirty="0"/>
              <a:t>Air samples were collected from the location in Moldova </a:t>
            </a:r>
            <a:r>
              <a:rPr lang="en-US" dirty="0" err="1"/>
              <a:t>Noua</a:t>
            </a:r>
            <a:r>
              <a:rPr lang="en-US" dirty="0"/>
              <a:t>.</a:t>
            </a:r>
            <a:endParaRPr lang="ro-RO" dirty="0"/>
          </a:p>
        </p:txBody>
      </p:sp>
      <p:sp>
        <p:nvSpPr>
          <p:cNvPr id="4" name="Substituent antet 3"/>
          <p:cNvSpPr>
            <a:spLocks noGrp="1"/>
          </p:cNvSpPr>
          <p:nvPr>
            <p:ph type="hdr" sz="quarter"/>
          </p:nvPr>
        </p:nvSpPr>
        <p:spPr/>
        <p:txBody>
          <a:bodyPr/>
          <a:lstStyle/>
          <a:p>
            <a:endParaRPr lang="ro-RO"/>
          </a:p>
        </p:txBody>
      </p:sp>
      <p:sp>
        <p:nvSpPr>
          <p:cNvPr id="5" name="Substituent subsol 4"/>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1011931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specific analyses were conducted in the laboratories of the Research Institute for Renewable Energies (ICER).</a:t>
            </a:r>
            <a:endParaRPr lang="ro-RO" dirty="0"/>
          </a:p>
        </p:txBody>
      </p:sp>
      <p:sp>
        <p:nvSpPr>
          <p:cNvPr id="4" name="Header Placeholder 3"/>
          <p:cNvSpPr>
            <a:spLocks noGrp="1"/>
          </p:cNvSpPr>
          <p:nvPr>
            <p:ph type="hdr" sz="quarter"/>
          </p:nvPr>
        </p:nvSpPr>
        <p:spPr/>
        <p:txBody>
          <a:bodyPr/>
          <a:lstStyle/>
          <a:p>
            <a:endParaRPr lang="ro-RO"/>
          </a:p>
        </p:txBody>
      </p:sp>
      <p:sp>
        <p:nvSpPr>
          <p:cNvPr id="5" name="Footer Placeholder 4"/>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1642541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locations of the water samples are shown on this map. Thus, W1, W2 –outside mining zone; W3, W4 – near tailing ponds; W5 – near mining career; W6, W7 –  Danube River downstream tailing ponds; W8, W9, W10 – groundwater;</a:t>
            </a:r>
          </a:p>
          <a:p>
            <a:r>
              <a:rPr lang="en-US" dirty="0"/>
              <a:t>Some of the representative parameters are presented in the following slides.</a:t>
            </a:r>
            <a:endParaRPr lang="ro-RO" dirty="0"/>
          </a:p>
        </p:txBody>
      </p:sp>
      <p:sp>
        <p:nvSpPr>
          <p:cNvPr id="4" name="Header Placeholder 3"/>
          <p:cNvSpPr>
            <a:spLocks noGrp="1"/>
          </p:cNvSpPr>
          <p:nvPr>
            <p:ph type="hdr" sz="quarter"/>
          </p:nvPr>
        </p:nvSpPr>
        <p:spPr/>
        <p:txBody>
          <a:bodyPr/>
          <a:lstStyle/>
          <a:p>
            <a:endParaRPr lang="ro-RO"/>
          </a:p>
        </p:txBody>
      </p:sp>
      <p:sp>
        <p:nvSpPr>
          <p:cNvPr id="5" name="Footer Placeholder 4"/>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3402093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pH variation of the water samples falls within the acceptable range of 6.5–8.5. The lowest values were found in sample W5—near the mining site—probable due to dissolved metals present in the form of sulfates or nitrates. However, we cannot rule out acid water runoff generated naturally by the oxidation of sulfur-rich ores as a result of excessive rainfall.</a:t>
            </a:r>
            <a:endParaRPr lang="ro-RO" dirty="0"/>
          </a:p>
        </p:txBody>
      </p:sp>
      <p:sp>
        <p:nvSpPr>
          <p:cNvPr id="4" name="Header Placeholder 3"/>
          <p:cNvSpPr>
            <a:spLocks noGrp="1"/>
          </p:cNvSpPr>
          <p:nvPr>
            <p:ph type="hdr" sz="quarter"/>
          </p:nvPr>
        </p:nvSpPr>
        <p:spPr/>
        <p:txBody>
          <a:bodyPr/>
          <a:lstStyle/>
          <a:p>
            <a:endParaRPr lang="ro-RO"/>
          </a:p>
        </p:txBody>
      </p:sp>
      <p:sp>
        <p:nvSpPr>
          <p:cNvPr id="5" name="Footer Placeholder 4"/>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1309201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dissolved oxygen levels measured in samples W1–W7 result in the classification of these waters as Class I, excepting the Summer samples (in accordance with the legislation governing the characterization of surface water quality).</a:t>
            </a:r>
          </a:p>
          <a:p>
            <a:r>
              <a:rPr lang="en-US" dirty="0"/>
              <a:t> For samples W8–W10, which are deep-water samples, the relevant legislation does not specify any permissible limits.</a:t>
            </a:r>
            <a:endParaRPr lang="ro-RO" dirty="0"/>
          </a:p>
        </p:txBody>
      </p:sp>
      <p:sp>
        <p:nvSpPr>
          <p:cNvPr id="4" name="Header Placeholder 3"/>
          <p:cNvSpPr>
            <a:spLocks noGrp="1"/>
          </p:cNvSpPr>
          <p:nvPr>
            <p:ph type="hdr" sz="quarter"/>
          </p:nvPr>
        </p:nvSpPr>
        <p:spPr/>
        <p:txBody>
          <a:bodyPr/>
          <a:lstStyle/>
          <a:p>
            <a:endParaRPr lang="ro-RO"/>
          </a:p>
        </p:txBody>
      </p:sp>
      <p:sp>
        <p:nvSpPr>
          <p:cNvPr id="5" name="Footer Placeholder 4"/>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3222812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Turbidity, another parameter measured, is not regulated by law. Minor variations in this parameter can be observed within the range of 3–5 NTU for surface water.</a:t>
            </a:r>
            <a:endParaRPr lang="ro-RO" dirty="0"/>
          </a:p>
        </p:txBody>
      </p:sp>
      <p:sp>
        <p:nvSpPr>
          <p:cNvPr id="4" name="Header Placeholder 3"/>
          <p:cNvSpPr>
            <a:spLocks noGrp="1"/>
          </p:cNvSpPr>
          <p:nvPr>
            <p:ph type="hdr" sz="quarter"/>
          </p:nvPr>
        </p:nvSpPr>
        <p:spPr/>
        <p:txBody>
          <a:bodyPr/>
          <a:lstStyle/>
          <a:p>
            <a:endParaRPr lang="ro-RO"/>
          </a:p>
        </p:txBody>
      </p:sp>
      <p:sp>
        <p:nvSpPr>
          <p:cNvPr id="5" name="Footer Placeholder 4"/>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3160896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dirty="0"/>
              <a:t>Another important parameter is the sulfate content. </a:t>
            </a:r>
          </a:p>
          <a:p>
            <a:pPr fontAlgn="t"/>
            <a:r>
              <a:rPr lang="en-US" dirty="0"/>
              <a:t>High values were found in samples </a:t>
            </a:r>
            <a:r>
              <a:rPr lang="en-US" b="1" dirty="0"/>
              <a:t>W3–W5</a:t>
            </a:r>
            <a:r>
              <a:rPr lang="en-US" dirty="0"/>
              <a:t>, which were collected near tailings ponds in the case of </a:t>
            </a:r>
            <a:r>
              <a:rPr lang="en-US" b="1" dirty="0"/>
              <a:t>W3 and W4 </a:t>
            </a:r>
            <a:r>
              <a:rPr lang="en-US" dirty="0"/>
              <a:t>and near a mining quarry in the case of</a:t>
            </a:r>
            <a:r>
              <a:rPr lang="en-US" b="1" dirty="0"/>
              <a:t> W5</a:t>
            </a:r>
            <a:r>
              <a:rPr lang="en-US" dirty="0"/>
              <a:t>. </a:t>
            </a:r>
          </a:p>
          <a:p>
            <a:pPr fontAlgn="t"/>
            <a:r>
              <a:rPr lang="en-US" dirty="0"/>
              <a:t>These waters are classified as Class V, while the rest are classified as Classes I, II, or III.  </a:t>
            </a:r>
          </a:p>
          <a:p>
            <a:pPr fontAlgn="t"/>
            <a:r>
              <a:rPr lang="en-US" b="1" dirty="0"/>
              <a:t>Possible explanations include the oxidation of metal sulfides</a:t>
            </a:r>
            <a:r>
              <a:rPr lang="en-US" dirty="0"/>
              <a:t>. </a:t>
            </a:r>
            <a:r>
              <a:rPr lang="en-US" i="1" u="sng" dirty="0"/>
              <a:t>Most mineral deposits contain minerals in the form of sulfides</a:t>
            </a:r>
            <a:r>
              <a:rPr lang="en-US" dirty="0"/>
              <a:t>. When these are exposed to air and water as a result of mining activities (excavation, waste dumps, open pits), oxidation reactions occur. The continuous oxidation of sulfides creates a cycle of acidification: The formed acid dissolves even more minerals from the tailings. It releases even more </a:t>
            </a:r>
            <a:r>
              <a:rPr lang="en-US" b="1" dirty="0"/>
              <a:t>sulfates and heavy metals</a:t>
            </a:r>
            <a:r>
              <a:rPr lang="en-US" dirty="0"/>
              <a:t>. It is a </a:t>
            </a:r>
            <a:r>
              <a:rPr lang="en-US" b="1" dirty="0"/>
              <a:t>self-accelerating</a:t>
            </a:r>
            <a:r>
              <a:rPr lang="en-US" dirty="0"/>
              <a:t> process that can last for tens or hundreds of years after the mine is closed. Mine waste rock often contains: gypsum (</a:t>
            </a:r>
            <a:r>
              <a:rPr lang="en-US" dirty="0" err="1"/>
              <a:t>CaSO</a:t>
            </a:r>
            <a:r>
              <a:rPr lang="en-US" dirty="0"/>
              <a:t>₄·2H₂O), as well as sulfate-rich secondary oxidation products. </a:t>
            </a:r>
            <a:r>
              <a:rPr lang="en-US" b="1" dirty="0"/>
              <a:t>Upon contact with rainwater or groundwater, these minerals dissolve easily.</a:t>
            </a:r>
            <a:endParaRPr lang="ro-RO" sz="1200" b="1" i="0" kern="1200" dirty="0">
              <a:solidFill>
                <a:schemeClr val="tx1"/>
              </a:solidFill>
              <a:effectLst/>
              <a:latin typeface="+mn-lt"/>
              <a:ea typeface="+mn-ea"/>
              <a:cs typeface="+mn-cs"/>
            </a:endParaRPr>
          </a:p>
          <a:p>
            <a:pPr fontAlgn="t"/>
            <a:endParaRPr lang="ro-RO" sz="1200" b="0" i="0" kern="1200" dirty="0">
              <a:solidFill>
                <a:schemeClr val="tx1"/>
              </a:solidFill>
              <a:effectLst/>
              <a:latin typeface="+mn-lt"/>
              <a:ea typeface="+mn-ea"/>
              <a:cs typeface="+mn-cs"/>
            </a:endParaRPr>
          </a:p>
          <a:p>
            <a:endParaRPr lang="ro-RO" dirty="0"/>
          </a:p>
        </p:txBody>
      </p:sp>
      <p:sp>
        <p:nvSpPr>
          <p:cNvPr id="4" name="Header Placeholder 3"/>
          <p:cNvSpPr>
            <a:spLocks noGrp="1"/>
          </p:cNvSpPr>
          <p:nvPr>
            <p:ph type="hdr" sz="quarter"/>
          </p:nvPr>
        </p:nvSpPr>
        <p:spPr/>
        <p:txBody>
          <a:bodyPr/>
          <a:lstStyle/>
          <a:p>
            <a:endParaRPr lang="ro-RO"/>
          </a:p>
        </p:txBody>
      </p:sp>
      <p:sp>
        <p:nvSpPr>
          <p:cNvPr id="5" name="Footer Placeholder 4"/>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1332986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It is well known that surface and groundwater can become contaminated following mine closure, at which point tailings piles, quarries, and ponds remain permanent sources of leaching. Rainwater can seep through the waste rock, and metals and sulfates can enter the groundwater.</a:t>
            </a:r>
          </a:p>
          <a:p>
            <a:pPr marL="0" marR="0" lvl="0" indent="0" algn="l" defTabSz="914400" rtl="0" eaLnBrk="1" fontAlgn="auto" latinLnBrk="0" hangingPunct="1">
              <a:lnSpc>
                <a:spcPct val="100000"/>
              </a:lnSpc>
              <a:spcBef>
                <a:spcPts val="0"/>
              </a:spcBef>
              <a:spcAft>
                <a:spcPts val="0"/>
              </a:spcAft>
              <a:buClrTx/>
              <a:buSzTx/>
              <a:buFontTx/>
              <a:buNone/>
              <a:tabLst/>
              <a:defRPr/>
            </a:pPr>
            <a:r>
              <a:rPr lang="ro-RO" sz="1200" b="1" i="0" kern="1200" dirty="0">
                <a:solidFill>
                  <a:schemeClr val="tx1"/>
                </a:solidFill>
                <a:effectLst/>
                <a:latin typeface="+mn-lt"/>
                <a:ea typeface="+mn-ea"/>
                <a:cs typeface="+mn-cs"/>
              </a:rPr>
              <a:t>Critical elements for copper mines: </a:t>
            </a:r>
            <a:r>
              <a:rPr lang="ro-RO" sz="1200" b="0" i="0" kern="1200" dirty="0">
                <a:solidFill>
                  <a:schemeClr val="tx1"/>
                </a:solidFill>
                <a:effectLst/>
                <a:latin typeface="+mn-lt"/>
                <a:ea typeface="+mn-ea"/>
                <a:cs typeface="+mn-cs"/>
              </a:rPr>
              <a:t>Cu, Fe, Zn, Pb, Cd, Ni.</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Below are the concentrations of these metals in the analyzed water samples in the autumn, winter and summer prelevation </a:t>
            </a:r>
            <a:r>
              <a:rPr lang="en-US" sz="1200" b="0" i="0" kern="1200" dirty="0" err="1">
                <a:solidFill>
                  <a:schemeClr val="tx1"/>
                </a:solidFill>
                <a:effectLst/>
                <a:latin typeface="+mn-lt"/>
                <a:ea typeface="+mn-ea"/>
                <a:cs typeface="+mn-cs"/>
              </a:rPr>
              <a:t>campagne</a:t>
            </a:r>
            <a:r>
              <a:rPr lang="en-US" sz="1200" b="0" i="0" kern="1200" dirty="0">
                <a:solidFill>
                  <a:schemeClr val="tx1"/>
                </a:solidFill>
                <a:effectLst/>
                <a:latin typeface="+mn-lt"/>
                <a:ea typeface="+mn-ea"/>
                <a:cs typeface="+mn-cs"/>
              </a:rPr>
              <a:t>. In all cases, their concentrations are below the limits set by current legislation.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In the spring </a:t>
            </a:r>
            <a:r>
              <a:rPr lang="en-US" sz="1200" b="0" i="0" kern="1200" dirty="0" err="1">
                <a:solidFill>
                  <a:schemeClr val="tx1"/>
                </a:solidFill>
                <a:effectLst/>
                <a:latin typeface="+mn-lt"/>
                <a:ea typeface="+mn-ea"/>
                <a:cs typeface="+mn-cs"/>
              </a:rPr>
              <a:t>campagne</a:t>
            </a:r>
            <a:r>
              <a:rPr lang="en-US" sz="1200" b="0" i="0" kern="1200" dirty="0">
                <a:solidFill>
                  <a:schemeClr val="tx1"/>
                </a:solidFill>
                <a:effectLst/>
                <a:latin typeface="+mn-lt"/>
                <a:ea typeface="+mn-ea"/>
                <a:cs typeface="+mn-cs"/>
              </a:rPr>
              <a:t> the cupper content was significant higher, </a:t>
            </a:r>
            <a:r>
              <a:rPr lang="ro-RO" dirty="0" err="1"/>
              <a:t>most</a:t>
            </a:r>
            <a:r>
              <a:rPr lang="ro-RO" dirty="0"/>
              <a:t> </a:t>
            </a:r>
            <a:r>
              <a:rPr lang="ro-RO" dirty="0" err="1"/>
              <a:t>likely</a:t>
            </a:r>
            <a:r>
              <a:rPr lang="ro-RO" dirty="0"/>
              <a:t> </a:t>
            </a:r>
            <a:r>
              <a:rPr lang="ro-RO" dirty="0" err="1"/>
              <a:t>due</a:t>
            </a:r>
            <a:r>
              <a:rPr lang="ro-RO" dirty="0"/>
              <a:t> to </a:t>
            </a:r>
            <a:r>
              <a:rPr lang="ro-RO" dirty="0" err="1"/>
              <a:t>melting</a:t>
            </a:r>
            <a:r>
              <a:rPr lang="ro-RO" dirty="0"/>
              <a:t> </a:t>
            </a:r>
            <a:r>
              <a:rPr lang="ro-RO" dirty="0" err="1"/>
              <a:t>snow</a:t>
            </a:r>
            <a:r>
              <a:rPr lang="ro-RO" dirty="0"/>
              <a:t> </a:t>
            </a:r>
            <a:r>
              <a:rPr lang="ro-RO" dirty="0" err="1"/>
              <a:t>that</a:t>
            </a:r>
            <a:r>
              <a:rPr lang="ro-RO" dirty="0"/>
              <a:t> </a:t>
            </a:r>
            <a:r>
              <a:rPr lang="ro-RO" dirty="0" err="1"/>
              <a:t>brought</a:t>
            </a:r>
            <a:r>
              <a:rPr lang="ro-RO" dirty="0"/>
              <a:t> </a:t>
            </a:r>
            <a:r>
              <a:rPr lang="ro-RO" dirty="0" err="1"/>
              <a:t>particles</a:t>
            </a:r>
            <a:r>
              <a:rPr lang="ro-RO" dirty="0"/>
              <a:t> </a:t>
            </a:r>
            <a:r>
              <a:rPr lang="ro-RO" dirty="0" err="1"/>
              <a:t>from</a:t>
            </a:r>
            <a:r>
              <a:rPr lang="ro-RO" dirty="0"/>
              <a:t> the </a:t>
            </a:r>
            <a:r>
              <a:rPr lang="ro-RO" dirty="0" err="1"/>
              <a:t>rocks</a:t>
            </a:r>
            <a:r>
              <a:rPr lang="en-US" dirty="0"/>
              <a:t>.</a:t>
            </a:r>
            <a:endParaRPr lang="ro-RO" dirty="0"/>
          </a:p>
        </p:txBody>
      </p:sp>
      <p:sp>
        <p:nvSpPr>
          <p:cNvPr id="4" name="Header Placeholder 3"/>
          <p:cNvSpPr>
            <a:spLocks noGrp="1"/>
          </p:cNvSpPr>
          <p:nvPr>
            <p:ph type="hdr" sz="quarter"/>
          </p:nvPr>
        </p:nvSpPr>
        <p:spPr/>
        <p:txBody>
          <a:bodyPr/>
          <a:lstStyle/>
          <a:p>
            <a:endParaRPr lang="ro-RO"/>
          </a:p>
        </p:txBody>
      </p:sp>
      <p:sp>
        <p:nvSpPr>
          <p:cNvPr id="5" name="Footer Placeholder 4"/>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27722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dirty="0"/>
              <a:t>Zinc concentrations are higher, especially in the sample W4 (near the tailings ponds), and W5 (near the quarry). Possible explanations include: </a:t>
            </a:r>
          </a:p>
          <a:p>
            <a:pPr marL="0" indent="0" fontAlgn="t">
              <a:buNone/>
            </a:pPr>
            <a:r>
              <a:rPr lang="en-US" b="1" dirty="0"/>
              <a:t>Transport via groundwater (leaching), and zinc has high solubility in the presence of sulfates, acidic water, or CO₂-rich water.</a:t>
            </a:r>
            <a:endParaRPr lang="ro-RO" b="1" dirty="0"/>
          </a:p>
        </p:txBody>
      </p:sp>
      <p:sp>
        <p:nvSpPr>
          <p:cNvPr id="4" name="Header Placeholder 3"/>
          <p:cNvSpPr>
            <a:spLocks noGrp="1"/>
          </p:cNvSpPr>
          <p:nvPr>
            <p:ph type="hdr" sz="quarter"/>
          </p:nvPr>
        </p:nvSpPr>
        <p:spPr/>
        <p:txBody>
          <a:bodyPr/>
          <a:lstStyle/>
          <a:p>
            <a:endParaRPr lang="ro-RO"/>
          </a:p>
        </p:txBody>
      </p:sp>
      <p:sp>
        <p:nvSpPr>
          <p:cNvPr id="5" name="Footer Placeholder 4"/>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16311732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pPr fontAlgn="t"/>
            <a:r>
              <a:rPr lang="en-US" dirty="0"/>
              <a:t>Iron content is high in samples W4 and W5. </a:t>
            </a:r>
          </a:p>
          <a:p>
            <a:pPr fontAlgn="t"/>
            <a:r>
              <a:rPr lang="en-US" dirty="0"/>
              <a:t>W4 was taken near the tailings ponds and W5 near the mining site. Values which are to be expected given pyrite (</a:t>
            </a:r>
            <a:r>
              <a:rPr lang="en-US" dirty="0" err="1"/>
              <a:t>CuFeS</a:t>
            </a:r>
            <a:r>
              <a:rPr lang="en-US" dirty="0"/>
              <a:t>₂) being the most commonly encountered copper ore.</a:t>
            </a:r>
            <a:endParaRPr lang="ro-RO" dirty="0"/>
          </a:p>
        </p:txBody>
      </p:sp>
      <p:sp>
        <p:nvSpPr>
          <p:cNvPr id="4" name="Substituent antet 3"/>
          <p:cNvSpPr>
            <a:spLocks noGrp="1"/>
          </p:cNvSpPr>
          <p:nvPr>
            <p:ph type="hdr" sz="quarter"/>
          </p:nvPr>
        </p:nvSpPr>
        <p:spPr/>
        <p:txBody>
          <a:bodyPr/>
          <a:lstStyle/>
          <a:p>
            <a:endParaRPr lang="ro-RO"/>
          </a:p>
        </p:txBody>
      </p:sp>
      <p:sp>
        <p:nvSpPr>
          <p:cNvPr id="5" name="Substituent subsol 4"/>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38980856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D15E5-C9DF-8ADD-61B9-7BB5A3D74F91}"/>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B343FC58-7C63-D9FC-4768-0E028194A456}"/>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86FAC70D-1123-FC82-CD8D-CDA99197B370}"/>
              </a:ext>
            </a:extLst>
          </p:cNvPr>
          <p:cNvSpPr>
            <a:spLocks noGrp="1"/>
          </p:cNvSpPr>
          <p:nvPr>
            <p:ph type="body" idx="1"/>
          </p:nvPr>
        </p:nvSpPr>
        <p:spPr/>
        <p:txBody>
          <a:bodyPr/>
          <a:lstStyle/>
          <a:p>
            <a:r>
              <a:rPr lang="en-US" dirty="0"/>
              <a:t>Elevated nickel levels were observed in all collected water samples, but they remained within the limits permitted by current legislation. The presence of this metal is due to the fact that it is found alongside the other metals present.</a:t>
            </a:r>
            <a:endParaRPr lang="ro-RO" dirty="0"/>
          </a:p>
        </p:txBody>
      </p:sp>
      <p:sp>
        <p:nvSpPr>
          <p:cNvPr id="4" name="Substituent antet 3">
            <a:extLst>
              <a:ext uri="{FF2B5EF4-FFF2-40B4-BE49-F238E27FC236}">
                <a16:creationId xmlns:a16="http://schemas.microsoft.com/office/drawing/2014/main" id="{72C52B4F-AF9C-30B3-261B-406D3BD58713}"/>
              </a:ext>
            </a:extLst>
          </p:cNvPr>
          <p:cNvSpPr>
            <a:spLocks noGrp="1"/>
          </p:cNvSpPr>
          <p:nvPr>
            <p:ph type="hdr" sz="quarter"/>
          </p:nvPr>
        </p:nvSpPr>
        <p:spPr/>
        <p:txBody>
          <a:bodyPr/>
          <a:lstStyle/>
          <a:p>
            <a:endParaRPr lang="ro-RO"/>
          </a:p>
        </p:txBody>
      </p:sp>
      <p:sp>
        <p:nvSpPr>
          <p:cNvPr id="5" name="Substituent subsol 4">
            <a:extLst>
              <a:ext uri="{FF2B5EF4-FFF2-40B4-BE49-F238E27FC236}">
                <a16:creationId xmlns:a16="http://schemas.microsoft.com/office/drawing/2014/main" id="{1886333C-569E-06CF-728B-019D3F567D97}"/>
              </a:ext>
            </a:extLst>
          </p:cNvPr>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2340746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D9285-56E9-BC19-C18E-3AC20210810C}"/>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DA9D9C02-ACDC-07F3-E789-987257DC6946}"/>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79C0E295-A62A-9738-3C09-B1607BAD4625}"/>
              </a:ext>
            </a:extLst>
          </p:cNvPr>
          <p:cNvSpPr>
            <a:spLocks noGrp="1"/>
          </p:cNvSpPr>
          <p:nvPr>
            <p:ph type="body" idx="1"/>
          </p:nvPr>
        </p:nvSpPr>
        <p:spPr/>
        <p:txBody>
          <a:bodyPr/>
          <a:lstStyle/>
          <a:p>
            <a:r>
              <a:rPr lang="en-US" dirty="0"/>
              <a:t>A similar pattern is observed for lead content. Along with the other elements, it can be found in the areas indicated. The lead content is much lower than the legal limit for class I of fresh waters.</a:t>
            </a:r>
            <a:endParaRPr lang="ro-RO" dirty="0"/>
          </a:p>
        </p:txBody>
      </p:sp>
      <p:sp>
        <p:nvSpPr>
          <p:cNvPr id="4" name="Substituent antet 3">
            <a:extLst>
              <a:ext uri="{FF2B5EF4-FFF2-40B4-BE49-F238E27FC236}">
                <a16:creationId xmlns:a16="http://schemas.microsoft.com/office/drawing/2014/main" id="{EEBA3DB5-B9EB-85F3-F9F1-7B2AE2E6705D}"/>
              </a:ext>
            </a:extLst>
          </p:cNvPr>
          <p:cNvSpPr>
            <a:spLocks noGrp="1"/>
          </p:cNvSpPr>
          <p:nvPr>
            <p:ph type="hdr" sz="quarter"/>
          </p:nvPr>
        </p:nvSpPr>
        <p:spPr/>
        <p:txBody>
          <a:bodyPr/>
          <a:lstStyle/>
          <a:p>
            <a:endParaRPr lang="ro-RO"/>
          </a:p>
        </p:txBody>
      </p:sp>
      <p:sp>
        <p:nvSpPr>
          <p:cNvPr id="5" name="Substituent subsol 4">
            <a:extLst>
              <a:ext uri="{FF2B5EF4-FFF2-40B4-BE49-F238E27FC236}">
                <a16:creationId xmlns:a16="http://schemas.microsoft.com/office/drawing/2014/main" id="{A4B6A1A3-FB44-C11B-569D-7A2C6D7914FB}"/>
              </a:ext>
            </a:extLst>
          </p:cNvPr>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24731249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Another environmental factor of interest regarding the potential environmental issues in this area is the soil.  The samples collected outside the mining zone are </a:t>
            </a:r>
            <a:r>
              <a:rPr lang="en-US" b="1" dirty="0"/>
              <a:t>Soil 1</a:t>
            </a:r>
            <a:r>
              <a:rPr lang="en-US" dirty="0"/>
              <a:t> and </a:t>
            </a:r>
            <a:r>
              <a:rPr lang="en-US" b="1" dirty="0"/>
              <a:t>Soil 2</a:t>
            </a:r>
            <a:r>
              <a:rPr lang="en-US" dirty="0"/>
              <a:t>; near tailing ponds </a:t>
            </a:r>
            <a:r>
              <a:rPr lang="en-US" b="1" dirty="0"/>
              <a:t>Soil 3</a:t>
            </a:r>
            <a:r>
              <a:rPr lang="en-US" dirty="0"/>
              <a:t> and </a:t>
            </a:r>
            <a:r>
              <a:rPr lang="en-US" b="1" dirty="0"/>
              <a:t>Soil 4</a:t>
            </a:r>
            <a:r>
              <a:rPr lang="en-US" dirty="0"/>
              <a:t>, near the mining site </a:t>
            </a:r>
            <a:r>
              <a:rPr lang="en-US" b="1" dirty="0"/>
              <a:t>Soil 5</a:t>
            </a:r>
            <a:r>
              <a:rPr lang="en-US" dirty="0"/>
              <a:t>; Danube bed River downstream tailing ponds in case of  </a:t>
            </a:r>
            <a:r>
              <a:rPr lang="en-US" b="1" dirty="0"/>
              <a:t>Soil 6, Soil 7 </a:t>
            </a:r>
            <a:r>
              <a:rPr lang="en-US" dirty="0"/>
              <a:t>and around tailing ponds (S8, S9, S10). </a:t>
            </a:r>
          </a:p>
          <a:p>
            <a:pPr fontAlgn="t"/>
            <a:r>
              <a:rPr lang="en-US" sz="1200" b="1" i="0" kern="1200" dirty="0">
                <a:solidFill>
                  <a:schemeClr val="tx1"/>
                </a:solidFill>
                <a:effectLst/>
                <a:latin typeface="+mn-lt"/>
                <a:ea typeface="+mn-ea"/>
                <a:cs typeface="+mn-cs"/>
              </a:rPr>
              <a:t>Soils in the vicinity of mining operations are affected by various physical, chemical, and biological processes</a:t>
            </a:r>
            <a:r>
              <a:rPr lang="en-US" sz="1200" b="0" i="0" kern="1200" dirty="0">
                <a:solidFill>
                  <a:schemeClr val="tx1"/>
                </a:solidFill>
                <a:effectLst/>
                <a:latin typeface="+mn-lt"/>
                <a:ea typeface="+mn-ea"/>
                <a:cs typeface="+mn-cs"/>
              </a:rPr>
              <a:t>. Pollution is not just a local issue—it can spread over long distances, including into agricultural or residential areas. Mining operations, particularly those for copper, zinc, lead, or nickel, leave behind rock and tailings rich in: </a:t>
            </a:r>
            <a:r>
              <a:rPr lang="en-US" sz="1200" b="1" i="0" kern="1200" dirty="0">
                <a:solidFill>
                  <a:schemeClr val="tx1"/>
                </a:solidFill>
                <a:effectLst/>
                <a:latin typeface="+mn-lt"/>
                <a:ea typeface="+mn-ea"/>
                <a:cs typeface="+mn-cs"/>
              </a:rPr>
              <a:t>Cu(II); Zn(II); Pb(II); Ni(II); Fe</a:t>
            </a:r>
            <a:r>
              <a:rPr lang="en-US" sz="1200" b="0" i="0" kern="1200" dirty="0">
                <a:solidFill>
                  <a:schemeClr val="tx1"/>
                </a:solidFill>
                <a:effectLst/>
                <a:latin typeface="+mn-lt"/>
                <a:ea typeface="+mn-ea"/>
                <a:cs typeface="+mn-cs"/>
              </a:rPr>
              <a:t>, etc. These metals end up in the soil through</a:t>
            </a:r>
            <a:r>
              <a:rPr lang="ro-RO" sz="1200" b="0" i="0" kern="1200" dirty="0">
                <a:solidFill>
                  <a:schemeClr val="tx1"/>
                </a:solidFill>
                <a:effectLst/>
                <a:latin typeface="+mn-lt"/>
                <a:ea typeface="+mn-ea"/>
                <a:cs typeface="+mn-cs"/>
              </a:rPr>
              <a:t>:</a:t>
            </a:r>
          </a:p>
          <a:p>
            <a:pPr fontAlgn="t"/>
            <a:r>
              <a:rPr lang="en-US" sz="1200" b="0" i="0" kern="1200" dirty="0">
                <a:solidFill>
                  <a:schemeClr val="tx1"/>
                </a:solidFill>
                <a:effectLst/>
                <a:latin typeface="+mn-lt"/>
                <a:ea typeface="+mn-ea"/>
                <a:cs typeface="+mn-cs"/>
              </a:rPr>
              <a:t>- deposition of wind-blown metal dust, leaching from waste dumps and ponds, acid water runoff, etc.</a:t>
            </a:r>
            <a:endParaRPr lang="ro-RO" dirty="0"/>
          </a:p>
        </p:txBody>
      </p:sp>
      <p:sp>
        <p:nvSpPr>
          <p:cNvPr id="4" name="Header Placeholder 3"/>
          <p:cNvSpPr>
            <a:spLocks noGrp="1"/>
          </p:cNvSpPr>
          <p:nvPr>
            <p:ph type="hdr" sz="quarter"/>
          </p:nvPr>
        </p:nvSpPr>
        <p:spPr/>
        <p:txBody>
          <a:bodyPr/>
          <a:lstStyle/>
          <a:p>
            <a:endParaRPr lang="ro-RO"/>
          </a:p>
        </p:txBody>
      </p:sp>
      <p:sp>
        <p:nvSpPr>
          <p:cNvPr id="5" name="Footer Placeholder 4"/>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30619117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pPr fontAlgn="t"/>
            <a:r>
              <a:rPr lang="en-US" sz="1200" b="1" i="0" kern="1200" dirty="0">
                <a:solidFill>
                  <a:schemeClr val="tx1"/>
                </a:solidFill>
                <a:effectLst/>
                <a:latin typeface="+mn-lt"/>
                <a:ea typeface="+mn-ea"/>
                <a:cs typeface="+mn-cs"/>
              </a:rPr>
              <a:t>pH, is an important parameter for characterizing soils. </a:t>
            </a:r>
          </a:p>
          <a:p>
            <a:pPr fontAlgn="t"/>
            <a:r>
              <a:rPr lang="en-US" sz="1200" b="0" i="0" kern="1200" dirty="0">
                <a:solidFill>
                  <a:schemeClr val="tx1"/>
                </a:solidFill>
                <a:effectLst/>
                <a:latin typeface="+mn-lt"/>
                <a:ea typeface="+mn-ea"/>
                <a:cs typeface="+mn-cs"/>
              </a:rPr>
              <a:t>The oxidation of sulfides (pyrite, chalcopyrite, pyrrhotite) produces sulfuric acid. It lowers the soil’s pH, increases the solubility of heavy metals, inhibits plant growth, and affects soil microorganisms. </a:t>
            </a: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Acidic soils are much more prone to leaching toxic metals.</a:t>
            </a:r>
            <a:r>
              <a:rPr lang="ro-RO" dirty="0"/>
              <a:t> </a:t>
            </a:r>
          </a:p>
          <a:p>
            <a:pPr marL="0" marR="0" lvl="0" indent="0" algn="l" defTabSz="914400" rtl="0" eaLnBrk="1" fontAlgn="t" latinLnBrk="0" hangingPunct="1">
              <a:lnSpc>
                <a:spcPct val="100000"/>
              </a:lnSpc>
              <a:spcBef>
                <a:spcPts val="0"/>
              </a:spcBef>
              <a:spcAft>
                <a:spcPts val="0"/>
              </a:spcAft>
              <a:buClrTx/>
              <a:buSzTx/>
              <a:buFontTx/>
              <a:buNone/>
              <a:tabLst/>
              <a:defRPr/>
            </a:pPr>
            <a:r>
              <a:rPr lang="ro-RO" dirty="0" err="1"/>
              <a:t>Stable</a:t>
            </a:r>
            <a:r>
              <a:rPr lang="ro-RO" dirty="0"/>
              <a:t> </a:t>
            </a:r>
            <a:r>
              <a:rPr lang="ro-RO" dirty="0" err="1"/>
              <a:t>and</a:t>
            </a:r>
            <a:r>
              <a:rPr lang="ro-RO" dirty="0"/>
              <a:t> optimal </a:t>
            </a:r>
            <a:r>
              <a:rPr lang="ro-RO" dirty="0" err="1"/>
              <a:t>zones</a:t>
            </a:r>
            <a:r>
              <a:rPr lang="ro-RO" dirty="0"/>
              <a:t> (S1, S2, S3, S7): </a:t>
            </a:r>
            <a:r>
              <a:rPr lang="ro-RO" dirty="0" err="1"/>
              <a:t>These</a:t>
            </a:r>
            <a:r>
              <a:rPr lang="ro-RO" dirty="0"/>
              <a:t> </a:t>
            </a:r>
            <a:r>
              <a:rPr lang="ro-RO" dirty="0" err="1"/>
              <a:t>points</a:t>
            </a:r>
            <a:r>
              <a:rPr lang="ro-RO" dirty="0"/>
              <a:t> </a:t>
            </a:r>
            <a:r>
              <a:rPr lang="ro-RO" dirty="0" err="1"/>
              <a:t>maintain</a:t>
            </a:r>
            <a:r>
              <a:rPr lang="ro-RO" dirty="0"/>
              <a:t> a constant neutral or </a:t>
            </a:r>
            <a:r>
              <a:rPr lang="ro-RO" dirty="0" err="1"/>
              <a:t>slightly</a:t>
            </a:r>
            <a:r>
              <a:rPr lang="ro-RO" dirty="0"/>
              <a:t> </a:t>
            </a:r>
            <a:r>
              <a:rPr lang="ro-RO" dirty="0" err="1"/>
              <a:t>acidic</a:t>
            </a:r>
            <a:r>
              <a:rPr lang="ro-RO" dirty="0"/>
              <a:t> pH (</a:t>
            </a:r>
            <a:r>
              <a:rPr lang="ro-RO" dirty="0" err="1"/>
              <a:t>between</a:t>
            </a:r>
            <a:r>
              <a:rPr lang="ro-RO" dirty="0"/>
              <a:t> 6.8 </a:t>
            </a:r>
            <a:r>
              <a:rPr lang="ro-RO" dirty="0" err="1"/>
              <a:t>and</a:t>
            </a:r>
            <a:r>
              <a:rPr lang="ro-RO" dirty="0"/>
              <a:t> 7.8) in </a:t>
            </a:r>
            <a:r>
              <a:rPr lang="ro-RO" dirty="0" err="1"/>
              <a:t>all</a:t>
            </a:r>
            <a:r>
              <a:rPr lang="ro-RO" dirty="0"/>
              <a:t> </a:t>
            </a:r>
            <a:r>
              <a:rPr lang="ro-RO" dirty="0" err="1"/>
              <a:t>four</a:t>
            </a:r>
            <a:r>
              <a:rPr lang="ro-RO" dirty="0"/>
              <a:t> </a:t>
            </a:r>
            <a:r>
              <a:rPr lang="ro-RO" dirty="0" err="1"/>
              <a:t>periods</a:t>
            </a:r>
            <a:r>
              <a:rPr lang="ro-RO" dirty="0"/>
              <a:t>. </a:t>
            </a:r>
          </a:p>
          <a:p>
            <a:pPr marL="0" marR="0" lvl="0" indent="0" algn="l" defTabSz="914400" rtl="0" eaLnBrk="1" fontAlgn="t" latinLnBrk="0" hangingPunct="1">
              <a:lnSpc>
                <a:spcPct val="100000"/>
              </a:lnSpc>
              <a:spcBef>
                <a:spcPts val="0"/>
              </a:spcBef>
              <a:spcAft>
                <a:spcPts val="0"/>
              </a:spcAft>
              <a:buClrTx/>
              <a:buSzTx/>
              <a:buFontTx/>
              <a:buNone/>
              <a:tabLst/>
              <a:defRPr/>
            </a:pPr>
            <a:r>
              <a:rPr lang="ro-RO" dirty="0" err="1"/>
              <a:t>Critical</a:t>
            </a:r>
            <a:r>
              <a:rPr lang="ro-RO" dirty="0"/>
              <a:t> zone S5 (Constant </a:t>
            </a:r>
            <a:r>
              <a:rPr lang="ro-RO" dirty="0" err="1"/>
              <a:t>acidification</a:t>
            </a:r>
            <a:r>
              <a:rPr lang="ro-RO" dirty="0"/>
              <a:t>): The pH </a:t>
            </a:r>
            <a:r>
              <a:rPr lang="ro-RO" dirty="0" err="1"/>
              <a:t>has</a:t>
            </a:r>
            <a:r>
              <a:rPr lang="ro-RO" dirty="0"/>
              <a:t> </a:t>
            </a:r>
            <a:r>
              <a:rPr lang="ro-RO" dirty="0" err="1"/>
              <a:t>dropped</a:t>
            </a:r>
            <a:r>
              <a:rPr lang="ro-RO" dirty="0"/>
              <a:t> below the </a:t>
            </a:r>
            <a:r>
              <a:rPr lang="ro-RO" dirty="0" err="1"/>
              <a:t>limit</a:t>
            </a:r>
            <a:r>
              <a:rPr lang="ro-RO" dirty="0"/>
              <a:t> of 6.5 </a:t>
            </a:r>
            <a:r>
              <a:rPr lang="ro-RO" dirty="0" err="1"/>
              <a:t>since</a:t>
            </a:r>
            <a:r>
              <a:rPr lang="ro-RO" dirty="0"/>
              <a:t> Period 5 </a:t>
            </a:r>
            <a:r>
              <a:rPr lang="ro-RO" dirty="0" err="1"/>
              <a:t>and</a:t>
            </a:r>
            <a:r>
              <a:rPr lang="ro-RO" dirty="0"/>
              <a:t> </a:t>
            </a:r>
            <a:r>
              <a:rPr lang="ro-RO" dirty="0" err="1"/>
              <a:t>has</a:t>
            </a:r>
            <a:r>
              <a:rPr lang="ro-RO" dirty="0"/>
              <a:t> </a:t>
            </a:r>
            <a:r>
              <a:rPr lang="ro-RO" dirty="0" err="1"/>
              <a:t>remained</a:t>
            </a:r>
            <a:r>
              <a:rPr lang="ro-RO" dirty="0"/>
              <a:t> </a:t>
            </a:r>
            <a:r>
              <a:rPr lang="ro-RO" dirty="0" err="1"/>
              <a:t>there</a:t>
            </a:r>
            <a:r>
              <a:rPr lang="ro-RO" dirty="0"/>
              <a:t> in </a:t>
            </a:r>
            <a:r>
              <a:rPr lang="ro-RO" dirty="0" err="1"/>
              <a:t>periods</a:t>
            </a:r>
            <a:r>
              <a:rPr lang="ro-RO" dirty="0"/>
              <a:t> 6 </a:t>
            </a:r>
            <a:r>
              <a:rPr lang="ro-RO" dirty="0" err="1"/>
              <a:t>and</a:t>
            </a:r>
            <a:r>
              <a:rPr lang="ro-RO" dirty="0"/>
              <a:t> 7. The </a:t>
            </a:r>
            <a:r>
              <a:rPr lang="ro-RO" dirty="0" err="1"/>
              <a:t>soil</a:t>
            </a:r>
            <a:r>
              <a:rPr lang="ro-RO" dirty="0"/>
              <a:t> at </a:t>
            </a:r>
            <a:r>
              <a:rPr lang="ro-RO" dirty="0" err="1"/>
              <a:t>this</a:t>
            </a:r>
            <a:r>
              <a:rPr lang="ro-RO" dirty="0"/>
              <a:t> </a:t>
            </a:r>
            <a:r>
              <a:rPr lang="ro-RO" dirty="0" err="1"/>
              <a:t>point</a:t>
            </a:r>
            <a:r>
              <a:rPr lang="ro-RO" dirty="0"/>
              <a:t> is </a:t>
            </a:r>
            <a:r>
              <a:rPr lang="ro-RO" dirty="0" err="1"/>
              <a:t>becoming</a:t>
            </a:r>
            <a:r>
              <a:rPr lang="ro-RO" dirty="0"/>
              <a:t> </a:t>
            </a:r>
            <a:r>
              <a:rPr lang="ro-RO" dirty="0" err="1"/>
              <a:t>increasingly</a:t>
            </a:r>
            <a:r>
              <a:rPr lang="ro-RO" dirty="0"/>
              <a:t> </a:t>
            </a:r>
            <a:r>
              <a:rPr lang="ro-RO" dirty="0" err="1"/>
              <a:t>acidic</a:t>
            </a:r>
            <a:r>
              <a:rPr lang="ro-RO" dirty="0"/>
              <a:t>.</a:t>
            </a:r>
          </a:p>
          <a:p>
            <a:pPr marL="0" marR="0" lvl="0" indent="0" algn="l" defTabSz="914400" rtl="0" eaLnBrk="1" fontAlgn="t" latinLnBrk="0" hangingPunct="1">
              <a:lnSpc>
                <a:spcPct val="100000"/>
              </a:lnSpc>
              <a:spcBef>
                <a:spcPts val="0"/>
              </a:spcBef>
              <a:spcAft>
                <a:spcPts val="0"/>
              </a:spcAft>
              <a:buClrTx/>
              <a:buSzTx/>
              <a:buFontTx/>
              <a:buNone/>
              <a:tabLst/>
              <a:defRPr/>
            </a:pPr>
            <a:r>
              <a:rPr lang="ro-RO" dirty="0" err="1"/>
              <a:t>Critical</a:t>
            </a:r>
            <a:r>
              <a:rPr lang="ro-RO" dirty="0"/>
              <a:t> zone S9 (</a:t>
            </a:r>
            <a:r>
              <a:rPr lang="ro-RO" dirty="0" err="1"/>
              <a:t>near</a:t>
            </a:r>
            <a:r>
              <a:rPr lang="ro-RO" dirty="0"/>
              <a:t> </a:t>
            </a:r>
            <a:r>
              <a:rPr lang="ro-RO" dirty="0" err="1"/>
              <a:t>dump</a:t>
            </a:r>
            <a:r>
              <a:rPr lang="ro-RO" dirty="0"/>
              <a:t>): In Period 6, </a:t>
            </a:r>
            <a:r>
              <a:rPr lang="ro-RO" dirty="0" err="1"/>
              <a:t>this</a:t>
            </a:r>
            <a:r>
              <a:rPr lang="ro-RO" dirty="0"/>
              <a:t> </a:t>
            </a:r>
            <a:r>
              <a:rPr lang="ro-RO" dirty="0" err="1"/>
              <a:t>point</a:t>
            </a:r>
            <a:r>
              <a:rPr lang="ro-RO" dirty="0"/>
              <a:t> </a:t>
            </a:r>
            <a:r>
              <a:rPr lang="ro-RO" dirty="0" err="1"/>
              <a:t>records</a:t>
            </a:r>
            <a:r>
              <a:rPr lang="ro-RO" dirty="0"/>
              <a:t> the </a:t>
            </a:r>
            <a:r>
              <a:rPr lang="ro-RO" dirty="0" err="1"/>
              <a:t>lowest</a:t>
            </a:r>
            <a:r>
              <a:rPr lang="ro-RO" dirty="0"/>
              <a:t> </a:t>
            </a:r>
            <a:r>
              <a:rPr lang="ro-RO" dirty="0" err="1"/>
              <a:t>value</a:t>
            </a:r>
            <a:r>
              <a:rPr lang="ro-RO" dirty="0"/>
              <a:t> in the entire </a:t>
            </a:r>
            <a:r>
              <a:rPr lang="ro-RO" dirty="0" err="1"/>
              <a:t>graph</a:t>
            </a:r>
            <a:r>
              <a:rPr lang="ro-RO" dirty="0"/>
              <a:t> (pH </a:t>
            </a:r>
            <a:r>
              <a:rPr lang="ro-RO" dirty="0" err="1"/>
              <a:t>around</a:t>
            </a:r>
            <a:r>
              <a:rPr lang="ro-RO" dirty="0"/>
              <a:t> 6.0). </a:t>
            </a:r>
            <a:r>
              <a:rPr lang="ro-RO" dirty="0" err="1"/>
              <a:t>Although</a:t>
            </a:r>
            <a:r>
              <a:rPr lang="ro-RO" dirty="0"/>
              <a:t> in Period 7 it </a:t>
            </a:r>
            <a:r>
              <a:rPr lang="ro-RO" dirty="0" err="1"/>
              <a:t>increased</a:t>
            </a:r>
            <a:r>
              <a:rPr lang="ro-RO" dirty="0"/>
              <a:t> </a:t>
            </a:r>
            <a:r>
              <a:rPr lang="ro-RO" dirty="0" err="1"/>
              <a:t>slightly</a:t>
            </a:r>
            <a:r>
              <a:rPr lang="ro-RO" dirty="0"/>
              <a:t>, it </a:t>
            </a:r>
            <a:r>
              <a:rPr lang="ro-RO" dirty="0" err="1"/>
              <a:t>still</a:t>
            </a:r>
            <a:r>
              <a:rPr lang="ro-RO" dirty="0"/>
              <a:t> </a:t>
            </a:r>
            <a:r>
              <a:rPr lang="ro-RO" dirty="0" err="1"/>
              <a:t>remains</a:t>
            </a:r>
            <a:r>
              <a:rPr lang="ro-RO" dirty="0"/>
              <a:t> below the ideal </a:t>
            </a:r>
            <a:r>
              <a:rPr lang="ro-RO" dirty="0" err="1"/>
              <a:t>limit</a:t>
            </a:r>
            <a:r>
              <a:rPr lang="ro-RO" dirty="0"/>
              <a:t> of 6.5.</a:t>
            </a:r>
          </a:p>
          <a:p>
            <a:pPr fontAlgn="t"/>
            <a:endParaRPr lang="en-US" sz="1200" b="1" i="0" kern="1200" dirty="0">
              <a:solidFill>
                <a:schemeClr val="tx1"/>
              </a:solidFill>
              <a:effectLst/>
              <a:latin typeface="+mn-lt"/>
              <a:ea typeface="+mn-ea"/>
              <a:cs typeface="+mn-cs"/>
            </a:endParaRPr>
          </a:p>
        </p:txBody>
      </p:sp>
      <p:sp>
        <p:nvSpPr>
          <p:cNvPr id="4" name="Substituent antet 3"/>
          <p:cNvSpPr>
            <a:spLocks noGrp="1"/>
          </p:cNvSpPr>
          <p:nvPr>
            <p:ph type="hdr" sz="quarter"/>
          </p:nvPr>
        </p:nvSpPr>
        <p:spPr/>
        <p:txBody>
          <a:bodyPr/>
          <a:lstStyle/>
          <a:p>
            <a:endParaRPr lang="ro-RO"/>
          </a:p>
        </p:txBody>
      </p:sp>
      <p:sp>
        <p:nvSpPr>
          <p:cNvPr id="5" name="Substituent subsol 4"/>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102534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dirty="0"/>
              <a:t>Elevated copper levels in zones S5, S6, and S9 classify the soils as falling within the Intervention Threshold zone, while the rest fall within the Alert Threshold zone. Copper levels in the soils of the Moldova </a:t>
            </a:r>
            <a:r>
              <a:rPr lang="en-US" dirty="0" err="1"/>
              <a:t>Nouă</a:t>
            </a:r>
            <a:r>
              <a:rPr lang="en-US" dirty="0"/>
              <a:t> area frequently show high values due to a combination of </a:t>
            </a:r>
            <a:r>
              <a:rPr lang="en-US" b="1" dirty="0"/>
              <a:t>local geology, mining activities, and physicochemical processes </a:t>
            </a:r>
            <a:r>
              <a:rPr lang="en-US" b="1" i="1" u="sng" dirty="0"/>
              <a:t>triggered by resource extraction</a:t>
            </a:r>
            <a:r>
              <a:rPr lang="en-US" dirty="0"/>
              <a:t>. </a:t>
            </a:r>
            <a:endParaRPr lang="ro-RO" dirty="0"/>
          </a:p>
        </p:txBody>
      </p:sp>
      <p:sp>
        <p:nvSpPr>
          <p:cNvPr id="4" name="Header Placeholder 3"/>
          <p:cNvSpPr>
            <a:spLocks noGrp="1"/>
          </p:cNvSpPr>
          <p:nvPr>
            <p:ph type="hdr" sz="quarter"/>
          </p:nvPr>
        </p:nvSpPr>
        <p:spPr/>
        <p:txBody>
          <a:bodyPr/>
          <a:lstStyle/>
          <a:p>
            <a:endParaRPr lang="ro-RO"/>
          </a:p>
        </p:txBody>
      </p:sp>
      <p:sp>
        <p:nvSpPr>
          <p:cNvPr id="5" name="Footer Placeholder 4"/>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33892269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relatively high zinc content, particularly in sample S6, places that area within the Intervention threshold range, while the remaining samples fall within normal limits or, at most, within the Alert threshold limits.</a:t>
            </a:r>
            <a:endParaRPr lang="en-US" sz="1200" b="1" i="0" u="none" strike="noStrike" dirty="0">
              <a:solidFill>
                <a:srgbClr val="0070C0"/>
              </a:solidFill>
              <a:effectLst/>
              <a:latin typeface="Open sans" panose="020B0606030504020204" pitchFamily="34" charset="0"/>
              <a:ea typeface="Open sans" panose="020B0606030504020204" pitchFamily="34" charset="0"/>
              <a:cs typeface="Open sans" panose="020B0606030504020204" pitchFamily="34" charset="0"/>
            </a:endParaRPr>
          </a:p>
          <a:p>
            <a:endParaRPr lang="ro-RO" dirty="0"/>
          </a:p>
        </p:txBody>
      </p:sp>
      <p:sp>
        <p:nvSpPr>
          <p:cNvPr id="4" name="Header Placeholder 3"/>
          <p:cNvSpPr>
            <a:spLocks noGrp="1"/>
          </p:cNvSpPr>
          <p:nvPr>
            <p:ph type="hdr" sz="quarter"/>
          </p:nvPr>
        </p:nvSpPr>
        <p:spPr/>
        <p:txBody>
          <a:bodyPr/>
          <a:lstStyle/>
          <a:p>
            <a:endParaRPr lang="ro-RO"/>
          </a:p>
        </p:txBody>
      </p:sp>
      <p:sp>
        <p:nvSpPr>
          <p:cNvPr id="5" name="Footer Placeholder 4"/>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2827310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no legal limits on the iron content in soil, as iron is a ubiquitous metal. </a:t>
            </a:r>
            <a:endParaRPr lang="ro-RO" dirty="0"/>
          </a:p>
        </p:txBody>
      </p:sp>
      <p:sp>
        <p:nvSpPr>
          <p:cNvPr id="4" name="Header Placeholder 3"/>
          <p:cNvSpPr>
            <a:spLocks noGrp="1"/>
          </p:cNvSpPr>
          <p:nvPr>
            <p:ph type="hdr" sz="quarter"/>
          </p:nvPr>
        </p:nvSpPr>
        <p:spPr/>
        <p:txBody>
          <a:bodyPr/>
          <a:lstStyle/>
          <a:p>
            <a:endParaRPr lang="ro-RO"/>
          </a:p>
        </p:txBody>
      </p:sp>
      <p:sp>
        <p:nvSpPr>
          <p:cNvPr id="5" name="Footer Placeholder 4"/>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8157996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contrast, the nickel content is elevated in most samples, with the samples falling within the alert threshold range.</a:t>
            </a:r>
            <a:endParaRPr lang="ro-RO" dirty="0"/>
          </a:p>
        </p:txBody>
      </p:sp>
      <p:sp>
        <p:nvSpPr>
          <p:cNvPr id="4" name="Header Placeholder 3"/>
          <p:cNvSpPr>
            <a:spLocks noGrp="1"/>
          </p:cNvSpPr>
          <p:nvPr>
            <p:ph type="hdr" sz="quarter"/>
          </p:nvPr>
        </p:nvSpPr>
        <p:spPr/>
        <p:txBody>
          <a:bodyPr/>
          <a:lstStyle/>
          <a:p>
            <a:endParaRPr lang="ro-RO"/>
          </a:p>
        </p:txBody>
      </p:sp>
      <p:sp>
        <p:nvSpPr>
          <p:cNvPr id="5" name="Footer Placeholder 4"/>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38593896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dirty="0"/>
              <a:t>In mining areas, soils form over rocks containing sulfide minerals and metal oxides, </a:t>
            </a:r>
            <a:r>
              <a:rPr lang="en-US" sz="1200" b="0" i="0" kern="1200" dirty="0">
                <a:solidFill>
                  <a:schemeClr val="tx1"/>
                </a:solidFill>
                <a:effectLst/>
                <a:latin typeface="+mn-lt"/>
                <a:ea typeface="+mn-ea"/>
                <a:cs typeface="+mn-cs"/>
              </a:rPr>
              <a:t>, thus Pb content is in the alert threshold.</a:t>
            </a:r>
            <a:endParaRPr lang="ro-RO" sz="1200" b="0" i="0" kern="1200" dirty="0">
              <a:solidFill>
                <a:schemeClr val="tx1"/>
              </a:solidFill>
              <a:effectLst/>
              <a:latin typeface="+mn-lt"/>
              <a:ea typeface="+mn-ea"/>
              <a:cs typeface="+mn-cs"/>
            </a:endParaRPr>
          </a:p>
          <a:p>
            <a:pPr fontAlgn="t"/>
            <a:r>
              <a:rPr lang="ro-RO" sz="1200" b="1" i="0" kern="1200" dirty="0">
                <a:solidFill>
                  <a:schemeClr val="tx1"/>
                </a:solidFill>
                <a:effectLst/>
                <a:latin typeface="+mn-lt"/>
                <a:ea typeface="+mn-ea"/>
                <a:cs typeface="+mn-cs"/>
              </a:rPr>
              <a:t>Plumbul (Pb)</a:t>
            </a:r>
            <a:r>
              <a:rPr lang="ro-RO"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most often comes from galena</a:t>
            </a:r>
            <a:r>
              <a:rPr lang="ro-RO" sz="1200" b="1" i="0" kern="1200" dirty="0">
                <a:solidFill>
                  <a:schemeClr val="tx1"/>
                </a:solidFill>
                <a:effectLst/>
                <a:latin typeface="+mn-lt"/>
                <a:ea typeface="+mn-ea"/>
                <a:cs typeface="+mn-cs"/>
              </a:rPr>
              <a:t> (PbS)</a:t>
            </a:r>
            <a:r>
              <a:rPr lang="ro-RO" sz="1200" b="0"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Ai 2 </a:t>
            </a:r>
            <a:r>
              <a:rPr lang="en-US" sz="1200" b="0" i="0" kern="1200" dirty="0" err="1">
                <a:solidFill>
                  <a:schemeClr val="tx1"/>
                </a:solidFill>
                <a:effectLst/>
                <a:latin typeface="+mn-lt"/>
                <a:ea typeface="+mn-ea"/>
                <a:cs typeface="+mn-cs"/>
              </a:rPr>
              <a:t>reprezentari</a:t>
            </a:r>
            <a:r>
              <a:rPr lang="en-US" sz="1200" b="0" i="0" kern="1200" dirty="0">
                <a:solidFill>
                  <a:schemeClr val="tx1"/>
                </a:solidFill>
                <a:effectLst/>
                <a:latin typeface="+mn-lt"/>
                <a:ea typeface="+mn-ea"/>
                <a:cs typeface="+mn-cs"/>
              </a:rPr>
              <a:t>. Cea </a:t>
            </a:r>
            <a:r>
              <a:rPr lang="en-US" sz="1200" b="0" i="0" kern="1200" dirty="0" err="1">
                <a:solidFill>
                  <a:schemeClr val="tx1"/>
                </a:solidFill>
                <a:effectLst/>
                <a:latin typeface="+mn-lt"/>
                <a:ea typeface="+mn-ea"/>
                <a:cs typeface="+mn-cs"/>
              </a:rPr>
              <a:t>logaritmica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este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pentru</a:t>
            </a:r>
            <a:r>
              <a:rPr lang="en-US" sz="1200" b="0" i="0" kern="1200" dirty="0">
                <a:solidFill>
                  <a:schemeClr val="tx1"/>
                </a:solidFill>
                <a:effectLst/>
                <a:latin typeface="+mn-lt"/>
                <a:ea typeface="+mn-ea"/>
                <a:cs typeface="+mn-cs"/>
              </a:rPr>
              <a:t> a se </a:t>
            </a:r>
            <a:r>
              <a:rPr lang="en-US" sz="1200" b="0" i="0" kern="1200" dirty="0" err="1">
                <a:solidFill>
                  <a:schemeClr val="tx1"/>
                </a:solidFill>
                <a:effectLst/>
                <a:latin typeface="+mn-lt"/>
                <a:ea typeface="+mn-ea"/>
                <a:cs typeface="+mn-cs"/>
              </a:rPr>
              <a:t>observa</a:t>
            </a:r>
            <a:r>
              <a:rPr lang="en-US" sz="1200" b="0" i="0" kern="1200" dirty="0">
                <a:solidFill>
                  <a:schemeClr val="tx1"/>
                </a:solidFill>
                <a:effectLst/>
                <a:latin typeface="+mn-lt"/>
                <a:ea typeface="+mn-ea"/>
                <a:cs typeface="+mn-cs"/>
              </a:rPr>
              <a:t> mai </a:t>
            </a:r>
            <a:r>
              <a:rPr lang="en-US" sz="1200" b="0" i="0" kern="1200" dirty="0" err="1">
                <a:solidFill>
                  <a:schemeClr val="tx1"/>
                </a:solidFill>
                <a:effectLst/>
                <a:latin typeface="+mn-lt"/>
                <a:ea typeface="+mn-ea"/>
                <a:cs typeface="+mn-cs"/>
              </a:rPr>
              <a:t>usor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incadrarea</a:t>
            </a:r>
            <a:r>
              <a:rPr lang="en-US" sz="1200" b="0" i="0" kern="1200" dirty="0">
                <a:solidFill>
                  <a:schemeClr val="tx1"/>
                </a:solidFill>
                <a:effectLst/>
                <a:latin typeface="+mn-lt"/>
                <a:ea typeface="+mn-ea"/>
                <a:cs typeface="+mn-cs"/>
              </a:rPr>
              <a:t> in </a:t>
            </a:r>
            <a:r>
              <a:rPr lang="en-US" sz="1200" b="0" i="0" kern="1200" dirty="0" err="1">
                <a:solidFill>
                  <a:schemeClr val="tx1"/>
                </a:solidFill>
                <a:effectLst/>
                <a:latin typeface="+mn-lt"/>
                <a:ea typeface="+mn-ea"/>
                <a:cs typeface="+mn-cs"/>
              </a:rPr>
              <a:t>limitele</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alerta</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si</a:t>
            </a:r>
            <a:r>
              <a:rPr lang="en-US" sz="1200" b="0" i="0" kern="1200" dirty="0">
                <a:solidFill>
                  <a:schemeClr val="tx1"/>
                </a:solidFill>
                <a:effectLst/>
                <a:latin typeface="+mn-lt"/>
                <a:ea typeface="+mn-ea"/>
                <a:cs typeface="+mn-cs"/>
              </a:rPr>
              <a:t> de </a:t>
            </a:r>
            <a:r>
              <a:rPr lang="en-US" sz="1200" b="0" i="0" kern="1200" dirty="0" err="1">
                <a:solidFill>
                  <a:schemeClr val="tx1"/>
                </a:solidFill>
                <a:effectLst/>
                <a:latin typeface="+mn-lt"/>
                <a:ea typeface="+mn-ea"/>
                <a:cs typeface="+mn-cs"/>
              </a:rPr>
              <a:t>interventie</a:t>
            </a:r>
            <a:r>
              <a:rPr lang="en-US" sz="1200" b="0" i="0" kern="1200" dirty="0">
                <a:solidFill>
                  <a:schemeClr val="tx1"/>
                </a:solidFill>
                <a:effectLst/>
                <a:latin typeface="+mn-lt"/>
                <a:ea typeface="+mn-ea"/>
                <a:cs typeface="+mn-cs"/>
              </a:rPr>
              <a:t>.</a:t>
            </a:r>
            <a:endParaRPr lang="ro-RO" dirty="0"/>
          </a:p>
        </p:txBody>
      </p:sp>
      <p:sp>
        <p:nvSpPr>
          <p:cNvPr id="4" name="Header Placeholder 3"/>
          <p:cNvSpPr>
            <a:spLocks noGrp="1"/>
          </p:cNvSpPr>
          <p:nvPr>
            <p:ph type="hdr" sz="quarter"/>
          </p:nvPr>
        </p:nvSpPr>
        <p:spPr/>
        <p:txBody>
          <a:bodyPr/>
          <a:lstStyle/>
          <a:p>
            <a:endParaRPr lang="ro-RO"/>
          </a:p>
        </p:txBody>
      </p:sp>
      <p:sp>
        <p:nvSpPr>
          <p:cNvPr id="5" name="Footer Placeholder 4"/>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2675853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47BE6-524A-CB01-A106-DEEF966EC5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45DA64-3435-C28E-BFC2-AAC1D9F91E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9C2D1F-84A5-2301-C9FB-16556125BCF5}"/>
              </a:ext>
            </a:extLst>
          </p:cNvPr>
          <p:cNvSpPr>
            <a:spLocks noGrp="1"/>
          </p:cNvSpPr>
          <p:nvPr>
            <p:ph type="body" idx="1"/>
          </p:nvPr>
        </p:nvSpPr>
        <p:spPr/>
        <p:txBody>
          <a:bodyPr/>
          <a:lstStyle/>
          <a:p>
            <a:pPr fontAlgn="t"/>
            <a:endParaRPr lang="en-US" sz="1200" b="0" i="0" kern="1200" dirty="0">
              <a:solidFill>
                <a:schemeClr val="tx1"/>
              </a:solidFill>
              <a:effectLst/>
              <a:latin typeface="+mn-lt"/>
              <a:ea typeface="+mn-ea"/>
              <a:cs typeface="+mn-cs"/>
            </a:endParaRPr>
          </a:p>
        </p:txBody>
      </p:sp>
      <p:sp>
        <p:nvSpPr>
          <p:cNvPr id="4" name="Header Placeholder 3">
            <a:extLst>
              <a:ext uri="{FF2B5EF4-FFF2-40B4-BE49-F238E27FC236}">
                <a16:creationId xmlns:a16="http://schemas.microsoft.com/office/drawing/2014/main" id="{D0BD9507-C736-7929-134B-9ED4ED104B19}"/>
              </a:ext>
            </a:extLst>
          </p:cNvPr>
          <p:cNvSpPr>
            <a:spLocks noGrp="1"/>
          </p:cNvSpPr>
          <p:nvPr>
            <p:ph type="hdr" sz="quarter"/>
          </p:nvPr>
        </p:nvSpPr>
        <p:spPr/>
        <p:txBody>
          <a:bodyPr/>
          <a:lstStyle/>
          <a:p>
            <a:endParaRPr lang="ro-RO"/>
          </a:p>
        </p:txBody>
      </p:sp>
      <p:sp>
        <p:nvSpPr>
          <p:cNvPr id="5" name="Footer Placeholder 4">
            <a:extLst>
              <a:ext uri="{FF2B5EF4-FFF2-40B4-BE49-F238E27FC236}">
                <a16:creationId xmlns:a16="http://schemas.microsoft.com/office/drawing/2014/main" id="{8C4EEA24-AE1F-7CDB-4AA1-37363AD44323}"/>
              </a:ext>
            </a:extLst>
          </p:cNvPr>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38091428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7B3FA-B5DD-1E8D-330F-72CB46378B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8A8FE8-44C9-DA2A-B5D6-241542B5BD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09587A-9056-194F-C273-FA1F3CFEA466}"/>
              </a:ext>
            </a:extLst>
          </p:cNvPr>
          <p:cNvSpPr>
            <a:spLocks noGrp="1"/>
          </p:cNvSpPr>
          <p:nvPr>
            <p:ph type="body" idx="1"/>
          </p:nvPr>
        </p:nvSpPr>
        <p:spPr/>
        <p:txBody>
          <a:bodyPr/>
          <a:lstStyle/>
          <a:p>
            <a:pPr fontAlgn="t"/>
            <a:endParaRPr lang="ro-RO" dirty="0"/>
          </a:p>
        </p:txBody>
      </p:sp>
      <p:sp>
        <p:nvSpPr>
          <p:cNvPr id="4" name="Header Placeholder 3">
            <a:extLst>
              <a:ext uri="{FF2B5EF4-FFF2-40B4-BE49-F238E27FC236}">
                <a16:creationId xmlns:a16="http://schemas.microsoft.com/office/drawing/2014/main" id="{F789C18C-6E1B-4471-2793-72FF30135704}"/>
              </a:ext>
            </a:extLst>
          </p:cNvPr>
          <p:cNvSpPr>
            <a:spLocks noGrp="1"/>
          </p:cNvSpPr>
          <p:nvPr>
            <p:ph type="hdr" sz="quarter"/>
          </p:nvPr>
        </p:nvSpPr>
        <p:spPr/>
        <p:txBody>
          <a:bodyPr/>
          <a:lstStyle/>
          <a:p>
            <a:endParaRPr lang="ro-RO"/>
          </a:p>
        </p:txBody>
      </p:sp>
      <p:sp>
        <p:nvSpPr>
          <p:cNvPr id="5" name="Footer Placeholder 4">
            <a:extLst>
              <a:ext uri="{FF2B5EF4-FFF2-40B4-BE49-F238E27FC236}">
                <a16:creationId xmlns:a16="http://schemas.microsoft.com/office/drawing/2014/main" id="{640BBEC6-4ADD-741A-46A2-AD42DF0DF78F}"/>
              </a:ext>
            </a:extLst>
          </p:cNvPr>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19643312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BEF63-F5E9-9DE2-DC92-B0C0C9D4CA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2B97D0-97D6-4232-4585-362960067D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1CD0A9-6F11-F55A-CE75-7F8A10057F1E}"/>
              </a:ext>
            </a:extLst>
          </p:cNvPr>
          <p:cNvSpPr>
            <a:spLocks noGrp="1"/>
          </p:cNvSpPr>
          <p:nvPr>
            <p:ph type="body" idx="1"/>
          </p:nvPr>
        </p:nvSpPr>
        <p:spPr/>
        <p:txBody>
          <a:bodyPr/>
          <a:lstStyle/>
          <a:p>
            <a:pPr fontAlgn="t"/>
            <a:endParaRPr lang="ro-RO" dirty="0"/>
          </a:p>
        </p:txBody>
      </p:sp>
      <p:sp>
        <p:nvSpPr>
          <p:cNvPr id="4" name="Header Placeholder 3">
            <a:extLst>
              <a:ext uri="{FF2B5EF4-FFF2-40B4-BE49-F238E27FC236}">
                <a16:creationId xmlns:a16="http://schemas.microsoft.com/office/drawing/2014/main" id="{4A09FB2E-CE49-6404-6B4D-D49419332089}"/>
              </a:ext>
            </a:extLst>
          </p:cNvPr>
          <p:cNvSpPr>
            <a:spLocks noGrp="1"/>
          </p:cNvSpPr>
          <p:nvPr>
            <p:ph type="hdr" sz="quarter"/>
          </p:nvPr>
        </p:nvSpPr>
        <p:spPr/>
        <p:txBody>
          <a:bodyPr/>
          <a:lstStyle/>
          <a:p>
            <a:endParaRPr lang="ro-RO"/>
          </a:p>
        </p:txBody>
      </p:sp>
      <p:sp>
        <p:nvSpPr>
          <p:cNvPr id="5" name="Footer Placeholder 4">
            <a:extLst>
              <a:ext uri="{FF2B5EF4-FFF2-40B4-BE49-F238E27FC236}">
                <a16:creationId xmlns:a16="http://schemas.microsoft.com/office/drawing/2014/main" id="{8D89C98F-C8F1-63C6-C144-66D66E87FA2C}"/>
              </a:ext>
            </a:extLst>
          </p:cNvPr>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39984342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0AE61-0195-C5A3-C0BF-A2FAEA975A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43D014-8DD0-C326-4E75-DBE2547AF4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9BF4AD-2315-5846-645C-508CB2CE5696}"/>
              </a:ext>
            </a:extLst>
          </p:cNvPr>
          <p:cNvSpPr>
            <a:spLocks noGrp="1"/>
          </p:cNvSpPr>
          <p:nvPr>
            <p:ph type="body" idx="1"/>
          </p:nvPr>
        </p:nvSpPr>
        <p:spPr/>
        <p:txBody>
          <a:bodyPr/>
          <a:lstStyle/>
          <a:p>
            <a:pPr fontAlgn="t"/>
            <a:endParaRPr lang="ro-RO" dirty="0"/>
          </a:p>
        </p:txBody>
      </p:sp>
      <p:sp>
        <p:nvSpPr>
          <p:cNvPr id="4" name="Header Placeholder 3">
            <a:extLst>
              <a:ext uri="{FF2B5EF4-FFF2-40B4-BE49-F238E27FC236}">
                <a16:creationId xmlns:a16="http://schemas.microsoft.com/office/drawing/2014/main" id="{FCB1A819-A23D-E712-6D9F-6946BDF9325B}"/>
              </a:ext>
            </a:extLst>
          </p:cNvPr>
          <p:cNvSpPr>
            <a:spLocks noGrp="1"/>
          </p:cNvSpPr>
          <p:nvPr>
            <p:ph type="hdr" sz="quarter"/>
          </p:nvPr>
        </p:nvSpPr>
        <p:spPr/>
        <p:txBody>
          <a:bodyPr/>
          <a:lstStyle/>
          <a:p>
            <a:endParaRPr lang="ro-RO"/>
          </a:p>
        </p:txBody>
      </p:sp>
      <p:sp>
        <p:nvSpPr>
          <p:cNvPr id="5" name="Footer Placeholder 4">
            <a:extLst>
              <a:ext uri="{FF2B5EF4-FFF2-40B4-BE49-F238E27FC236}">
                <a16:creationId xmlns:a16="http://schemas.microsoft.com/office/drawing/2014/main" id="{DE322CC8-447F-20EF-2D0C-046889CC62C1}"/>
              </a:ext>
            </a:extLst>
          </p:cNvPr>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32521233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6B001-F860-0150-4F17-1175011C65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1F0F01-A4FB-5453-867A-F45B7B567E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E0EEEA-A519-9E9E-1FF3-5A575C549D94}"/>
              </a:ext>
            </a:extLst>
          </p:cNvPr>
          <p:cNvSpPr>
            <a:spLocks noGrp="1"/>
          </p:cNvSpPr>
          <p:nvPr>
            <p:ph type="body" idx="1"/>
          </p:nvPr>
        </p:nvSpPr>
        <p:spPr/>
        <p:txBody>
          <a:bodyPr/>
          <a:lstStyle/>
          <a:p>
            <a:pPr fontAlgn="t"/>
            <a:endParaRPr lang="ro-RO" dirty="0"/>
          </a:p>
        </p:txBody>
      </p:sp>
      <p:sp>
        <p:nvSpPr>
          <p:cNvPr id="4" name="Header Placeholder 3">
            <a:extLst>
              <a:ext uri="{FF2B5EF4-FFF2-40B4-BE49-F238E27FC236}">
                <a16:creationId xmlns:a16="http://schemas.microsoft.com/office/drawing/2014/main" id="{AA0B0E3C-AFE0-B9F8-1C07-EDC8100B187E}"/>
              </a:ext>
            </a:extLst>
          </p:cNvPr>
          <p:cNvSpPr>
            <a:spLocks noGrp="1"/>
          </p:cNvSpPr>
          <p:nvPr>
            <p:ph type="hdr" sz="quarter"/>
          </p:nvPr>
        </p:nvSpPr>
        <p:spPr/>
        <p:txBody>
          <a:bodyPr/>
          <a:lstStyle/>
          <a:p>
            <a:endParaRPr lang="ro-RO"/>
          </a:p>
        </p:txBody>
      </p:sp>
      <p:sp>
        <p:nvSpPr>
          <p:cNvPr id="5" name="Footer Placeholder 4">
            <a:extLst>
              <a:ext uri="{FF2B5EF4-FFF2-40B4-BE49-F238E27FC236}">
                <a16:creationId xmlns:a16="http://schemas.microsoft.com/office/drawing/2014/main" id="{A86312A8-5C4E-0C27-D2F2-815404F55483}"/>
              </a:ext>
            </a:extLst>
          </p:cNvPr>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42933894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o-RO" dirty="0"/>
          </a:p>
        </p:txBody>
      </p:sp>
      <p:sp>
        <p:nvSpPr>
          <p:cNvPr id="4" name="Header Placeholder 3"/>
          <p:cNvSpPr>
            <a:spLocks noGrp="1"/>
          </p:cNvSpPr>
          <p:nvPr>
            <p:ph type="hdr" sz="quarter"/>
          </p:nvPr>
        </p:nvSpPr>
        <p:spPr/>
        <p:txBody>
          <a:bodyPr/>
          <a:lstStyle/>
          <a:p>
            <a:endParaRPr lang="ro-RO"/>
          </a:p>
        </p:txBody>
      </p:sp>
      <p:sp>
        <p:nvSpPr>
          <p:cNvPr id="5" name="Footer Placeholder 4"/>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25282448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55DB9-9DDD-FB52-3730-9731535FB0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5426EF-BE83-1180-BD67-52DE7CD7C5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06BFD1-D4B7-F2A0-0A88-DCE37B596BD9}"/>
              </a:ext>
            </a:extLst>
          </p:cNvPr>
          <p:cNvSpPr>
            <a:spLocks noGrp="1"/>
          </p:cNvSpPr>
          <p:nvPr>
            <p:ph type="body" idx="1"/>
          </p:nvPr>
        </p:nvSpPr>
        <p:spPr/>
        <p:txBody>
          <a:bodyPr/>
          <a:lstStyle/>
          <a:p>
            <a:endParaRPr lang="ro-RO" dirty="0"/>
          </a:p>
        </p:txBody>
      </p:sp>
      <p:sp>
        <p:nvSpPr>
          <p:cNvPr id="4" name="Header Placeholder 3">
            <a:extLst>
              <a:ext uri="{FF2B5EF4-FFF2-40B4-BE49-F238E27FC236}">
                <a16:creationId xmlns:a16="http://schemas.microsoft.com/office/drawing/2014/main" id="{F9F380D0-B862-3C6C-A079-856A10E39965}"/>
              </a:ext>
            </a:extLst>
          </p:cNvPr>
          <p:cNvSpPr>
            <a:spLocks noGrp="1"/>
          </p:cNvSpPr>
          <p:nvPr>
            <p:ph type="hdr" sz="quarter"/>
          </p:nvPr>
        </p:nvSpPr>
        <p:spPr/>
        <p:txBody>
          <a:bodyPr/>
          <a:lstStyle/>
          <a:p>
            <a:endParaRPr lang="ro-RO"/>
          </a:p>
        </p:txBody>
      </p:sp>
      <p:sp>
        <p:nvSpPr>
          <p:cNvPr id="5" name="Footer Placeholder 4">
            <a:extLst>
              <a:ext uri="{FF2B5EF4-FFF2-40B4-BE49-F238E27FC236}">
                <a16:creationId xmlns:a16="http://schemas.microsoft.com/office/drawing/2014/main" id="{CD6BEC7B-1793-DB09-A66E-765085EA3EE1}"/>
              </a:ext>
            </a:extLst>
          </p:cNvPr>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37535518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1B626-DC05-7A01-5ABB-469BEEEFEF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E0C980-E061-79D2-0F9F-D85B7B0A2E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B94925-5BF8-FD21-99E0-1F17B7E4DD5D}"/>
              </a:ext>
            </a:extLst>
          </p:cNvPr>
          <p:cNvSpPr>
            <a:spLocks noGrp="1"/>
          </p:cNvSpPr>
          <p:nvPr>
            <p:ph type="body" idx="1"/>
          </p:nvPr>
        </p:nvSpPr>
        <p:spPr/>
        <p:txBody>
          <a:bodyPr/>
          <a:lstStyle/>
          <a:p>
            <a:endParaRPr lang="ro-RO" dirty="0"/>
          </a:p>
        </p:txBody>
      </p:sp>
      <p:sp>
        <p:nvSpPr>
          <p:cNvPr id="4" name="Header Placeholder 3">
            <a:extLst>
              <a:ext uri="{FF2B5EF4-FFF2-40B4-BE49-F238E27FC236}">
                <a16:creationId xmlns:a16="http://schemas.microsoft.com/office/drawing/2014/main" id="{BAEACA70-3A20-D15E-F9E4-D77C0137A1DB}"/>
              </a:ext>
            </a:extLst>
          </p:cNvPr>
          <p:cNvSpPr>
            <a:spLocks noGrp="1"/>
          </p:cNvSpPr>
          <p:nvPr>
            <p:ph type="hdr" sz="quarter"/>
          </p:nvPr>
        </p:nvSpPr>
        <p:spPr/>
        <p:txBody>
          <a:bodyPr/>
          <a:lstStyle/>
          <a:p>
            <a:endParaRPr lang="ro-RO"/>
          </a:p>
        </p:txBody>
      </p:sp>
      <p:sp>
        <p:nvSpPr>
          <p:cNvPr id="5" name="Footer Placeholder 4">
            <a:extLst>
              <a:ext uri="{FF2B5EF4-FFF2-40B4-BE49-F238E27FC236}">
                <a16:creationId xmlns:a16="http://schemas.microsoft.com/office/drawing/2014/main" id="{D9835D0A-DB19-F8DD-3586-A39EB1891C93}"/>
              </a:ext>
            </a:extLst>
          </p:cNvPr>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16607252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txBody>
          <a:bodyPr/>
          <a:lstStyle/>
          <a:p>
            <a:endParaRPr lang="ro-RO"/>
          </a:p>
        </p:txBody>
      </p:sp>
      <p:sp>
        <p:nvSpPr>
          <p:cNvPr id="3" name="Substituent note 2"/>
          <p:cNvSpPr>
            <a:spLocks noGrp="1"/>
          </p:cNvSpPr>
          <p:nvPr>
            <p:ph type="body" idx="1"/>
          </p:nvPr>
        </p:nvSpPr>
        <p:spPr/>
        <p:txBody>
          <a:bodyPr/>
          <a:lstStyle/>
          <a:p>
            <a:endParaRPr lang="ro-RO" dirty="0"/>
          </a:p>
        </p:txBody>
      </p:sp>
      <p:sp>
        <p:nvSpPr>
          <p:cNvPr id="4" name="Substituent antet 3"/>
          <p:cNvSpPr>
            <a:spLocks noGrp="1"/>
          </p:cNvSpPr>
          <p:nvPr>
            <p:ph type="hdr" sz="quarter"/>
          </p:nvPr>
        </p:nvSpPr>
        <p:spPr/>
        <p:txBody>
          <a:bodyPr/>
          <a:lstStyle/>
          <a:p>
            <a:endParaRPr lang="ro-RO"/>
          </a:p>
        </p:txBody>
      </p:sp>
      <p:sp>
        <p:nvSpPr>
          <p:cNvPr id="5" name="Substituent subsol 4"/>
          <p:cNvSpPr>
            <a:spLocks noGrp="1"/>
          </p:cNvSpPr>
          <p:nvPr>
            <p:ph type="ftr" sz="quarter" idx="4"/>
          </p:nvPr>
        </p:nvSpPr>
        <p:spPr/>
        <p:txBody>
          <a:bodyPr/>
          <a:lstStyle/>
          <a:p>
            <a:endParaRPr lang="ro-RO"/>
          </a:p>
        </p:txBody>
      </p:sp>
    </p:spTree>
    <p:extLst>
      <p:ext uri="{BB962C8B-B14F-4D97-AF65-F5344CB8AC3E}">
        <p14:creationId xmlns:p14="http://schemas.microsoft.com/office/powerpoint/2010/main" val="459316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zitiv titlu">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ro-RO"/>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ro-RO"/>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o-RO"/>
              <a:t>Faceți clic pentru a edita stilul de titlu coordonator</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o-RO"/>
              <a:t>Faceți clic pentru a edita stilul de subtitlu coordonator</a:t>
            </a:r>
            <a:endParaRPr lang="en-US" dirty="0"/>
          </a:p>
        </p:txBody>
      </p:sp>
      <p:sp>
        <p:nvSpPr>
          <p:cNvPr id="4" name="Date Placeholder 3"/>
          <p:cNvSpPr>
            <a:spLocks noGrp="1"/>
          </p:cNvSpPr>
          <p:nvPr>
            <p:ph type="dt" sz="half" idx="10"/>
          </p:nvPr>
        </p:nvSpPr>
        <p:spPr/>
        <p:txBody>
          <a:bodyPr/>
          <a:lstStyle/>
          <a:p>
            <a:fld id="{85E42A52-7A5D-4267-A5AE-5681B321ECBD}" type="datetime1">
              <a:rPr lang="ro-RO" smtClean="0"/>
              <a:t>30.08.2026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04F27829-383F-4BE1-8618-476012CC91A0}" type="slidenum">
              <a:rPr lang="ro-RO" smtClean="0"/>
              <a:t>‹#›</a:t>
            </a:fld>
            <a:endParaRPr lang="ro-RO"/>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3605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o-RO"/>
              <a:t>Faceți clic pentru a edita stilul de titlu coordonator</a:t>
            </a:r>
            <a:endParaRPr lang="en-US" dirty="0"/>
          </a:p>
        </p:txBody>
      </p:sp>
      <p:sp>
        <p:nvSpPr>
          <p:cNvPr id="3" name="Content Placeholder 2"/>
          <p:cNvSpPr>
            <a:spLocks noGrp="1"/>
          </p:cNvSpPr>
          <p:nvPr>
            <p:ph idx="1"/>
          </p:nvPr>
        </p:nvSpPr>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E325F3F7-AD02-4BDD-B45B-EA6C5CD726C1}" type="datetime1">
              <a:rPr lang="ro-RO" smtClean="0"/>
              <a:t>30.08.2026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04F27829-383F-4BE1-8618-476012CC91A0}" type="slidenum">
              <a:rPr lang="ro-RO" smtClean="0"/>
              <a:t>‹#›</a:t>
            </a:fld>
            <a:endParaRPr lang="ro-RO"/>
          </a:p>
        </p:txBody>
      </p:sp>
    </p:spTree>
    <p:extLst>
      <p:ext uri="{BB962C8B-B14F-4D97-AF65-F5344CB8AC3E}">
        <p14:creationId xmlns:p14="http://schemas.microsoft.com/office/powerpoint/2010/main" val="3182822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ntet secțiune">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33DA080A-A2DD-43CD-B641-2FCC68DA8551}" type="datetime1">
              <a:rPr lang="ro-RO" smtClean="0"/>
              <a:t>30.08.2026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04F27829-383F-4BE1-8618-476012CC91A0}" type="slidenum">
              <a:rPr lang="ro-RO" smtClean="0"/>
              <a:t>‹#›</a:t>
            </a:fld>
            <a:endParaRPr lang="ro-RO"/>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506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o-RO"/>
              <a:t>Faceți clic pentru a edita stilul de titlu coordonator</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Date Placeholder 4"/>
          <p:cNvSpPr>
            <a:spLocks noGrp="1"/>
          </p:cNvSpPr>
          <p:nvPr>
            <p:ph type="dt" sz="half" idx="10"/>
          </p:nvPr>
        </p:nvSpPr>
        <p:spPr/>
        <p:txBody>
          <a:bodyPr/>
          <a:lstStyle/>
          <a:p>
            <a:fld id="{91EBBDAE-3EC0-4D75-BB28-106610792F8C}" type="datetime1">
              <a:rPr lang="ro-RO" smtClean="0"/>
              <a:t>30.08.2026</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04F27829-383F-4BE1-8618-476012CC91A0}" type="slidenum">
              <a:rPr lang="ro-RO" smtClean="0"/>
              <a:t>‹#›</a:t>
            </a:fld>
            <a:endParaRPr lang="ro-RO"/>
          </a:p>
        </p:txBody>
      </p:sp>
    </p:spTree>
    <p:extLst>
      <p:ext uri="{BB962C8B-B14F-4D97-AF65-F5344CB8AC3E}">
        <p14:creationId xmlns:p14="http://schemas.microsoft.com/office/powerpoint/2010/main" val="2494954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4" name="Content Placeholder 3"/>
          <p:cNvSpPr>
            <a:spLocks noGrp="1"/>
          </p:cNvSpPr>
          <p:nvPr>
            <p:ph sz="half" idx="2"/>
          </p:nvPr>
        </p:nvSpPr>
        <p:spPr>
          <a:xfrm>
            <a:off x="1097280" y="2582334"/>
            <a:ext cx="4937760" cy="3378200"/>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6" name="Content Placeholder 5"/>
          <p:cNvSpPr>
            <a:spLocks noGrp="1"/>
          </p:cNvSpPr>
          <p:nvPr>
            <p:ph sz="quarter" idx="4"/>
          </p:nvPr>
        </p:nvSpPr>
        <p:spPr>
          <a:xfrm>
            <a:off x="6217920" y="2582334"/>
            <a:ext cx="4937760" cy="3378200"/>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7" name="Date Placeholder 6"/>
          <p:cNvSpPr>
            <a:spLocks noGrp="1"/>
          </p:cNvSpPr>
          <p:nvPr>
            <p:ph type="dt" sz="half" idx="10"/>
          </p:nvPr>
        </p:nvSpPr>
        <p:spPr/>
        <p:txBody>
          <a:bodyPr/>
          <a:lstStyle/>
          <a:p>
            <a:fld id="{95132F73-CB45-4DFC-B561-75F21FE2BBF4}" type="datetime1">
              <a:rPr lang="ro-RO" smtClean="0"/>
              <a:t>30.08.2026</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04F27829-383F-4BE1-8618-476012CC91A0}" type="slidenum">
              <a:rPr lang="ro-RO" smtClean="0"/>
              <a:t>‹#›</a:t>
            </a:fld>
            <a:endParaRPr lang="ro-RO"/>
          </a:p>
        </p:txBody>
      </p:sp>
    </p:spTree>
    <p:extLst>
      <p:ext uri="{BB962C8B-B14F-4D97-AF65-F5344CB8AC3E}">
        <p14:creationId xmlns:p14="http://schemas.microsoft.com/office/powerpoint/2010/main" val="449358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Date Placeholder 2"/>
          <p:cNvSpPr>
            <a:spLocks noGrp="1"/>
          </p:cNvSpPr>
          <p:nvPr>
            <p:ph type="dt" sz="half" idx="10"/>
          </p:nvPr>
        </p:nvSpPr>
        <p:spPr/>
        <p:txBody>
          <a:bodyPr/>
          <a:lstStyle/>
          <a:p>
            <a:fld id="{84F331BD-F369-484A-BA00-005A87DED801}" type="datetime1">
              <a:rPr lang="ro-RO" smtClean="0"/>
              <a:t>30.08.2026</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04F27829-383F-4BE1-8618-476012CC91A0}" type="slidenum">
              <a:rPr lang="ro-RO" smtClean="0"/>
              <a:t>‹#›</a:t>
            </a:fld>
            <a:endParaRPr lang="ro-RO"/>
          </a:p>
        </p:txBody>
      </p:sp>
    </p:spTree>
    <p:extLst>
      <p:ext uri="{BB962C8B-B14F-4D97-AF65-F5344CB8AC3E}">
        <p14:creationId xmlns:p14="http://schemas.microsoft.com/office/powerpoint/2010/main" val="908675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Necompletat">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ro-RO"/>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ro-RO"/>
          </a:p>
        </p:txBody>
      </p:sp>
      <p:sp>
        <p:nvSpPr>
          <p:cNvPr id="7" name="Date Placeholder 6"/>
          <p:cNvSpPr>
            <a:spLocks noGrp="1"/>
          </p:cNvSpPr>
          <p:nvPr>
            <p:ph type="dt" sz="half" idx="10"/>
          </p:nvPr>
        </p:nvSpPr>
        <p:spPr/>
        <p:txBody>
          <a:bodyPr/>
          <a:lstStyle/>
          <a:p>
            <a:fld id="{D9751846-9B65-4765-8E78-85B8FD36589E}" type="datetime1">
              <a:rPr lang="ro-RO" smtClean="0"/>
              <a:t>30.08.2026</a:t>
            </a:fld>
            <a:endParaRPr lang="ro-RO"/>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o-RO"/>
          </a:p>
        </p:txBody>
      </p:sp>
      <p:sp>
        <p:nvSpPr>
          <p:cNvPr id="9" name="Slide Number Placeholder 8"/>
          <p:cNvSpPr>
            <a:spLocks noGrp="1"/>
          </p:cNvSpPr>
          <p:nvPr>
            <p:ph type="sldNum" sz="quarter" idx="12"/>
          </p:nvPr>
        </p:nvSpPr>
        <p:spPr/>
        <p:txBody>
          <a:bodyPr/>
          <a:lstStyle/>
          <a:p>
            <a:fld id="{04F27829-383F-4BE1-8618-476012CC91A0}" type="slidenum">
              <a:rPr lang="ro-RO" smtClean="0"/>
              <a:t>‹#›</a:t>
            </a:fld>
            <a:endParaRPr lang="ro-RO"/>
          </a:p>
        </p:txBody>
      </p:sp>
    </p:spTree>
    <p:extLst>
      <p:ext uri="{BB962C8B-B14F-4D97-AF65-F5344CB8AC3E}">
        <p14:creationId xmlns:p14="http://schemas.microsoft.com/office/powerpoint/2010/main" val="4122498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ținut cu legendă">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o-RO"/>
              <a:t>Faceți clic pentru a edita stilul de titlu coordonator</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Faceţi clic pentru a edita Master stiluri text</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2EB2118C-89AB-441F-B752-6EAB285650EA}" type="datetime1">
              <a:rPr lang="ro-RO" smtClean="0"/>
              <a:t>30.08.2026</a:t>
            </a:fld>
            <a:endParaRPr lang="ro-RO"/>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o-RO"/>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4F27829-383F-4BE1-8618-476012CC91A0}" type="slidenum">
              <a:rPr lang="ro-RO" smtClean="0"/>
              <a:t>‹#›</a:t>
            </a:fld>
            <a:endParaRPr lang="ro-RO"/>
          </a:p>
        </p:txBody>
      </p:sp>
    </p:spTree>
    <p:extLst>
      <p:ext uri="{BB962C8B-B14F-4D97-AF65-F5344CB8AC3E}">
        <p14:creationId xmlns:p14="http://schemas.microsoft.com/office/powerpoint/2010/main" val="1089010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ine cu legendă">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ro-RO"/>
              <a:t>Faceți clic pentru a edita stilul de titlu coordonator</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Faceţi clic pentru a edita Master stiluri text</a:t>
            </a:r>
          </a:p>
        </p:txBody>
      </p:sp>
      <p:sp>
        <p:nvSpPr>
          <p:cNvPr id="5" name="Date Placeholder 4"/>
          <p:cNvSpPr>
            <a:spLocks noGrp="1"/>
          </p:cNvSpPr>
          <p:nvPr>
            <p:ph type="dt" sz="half" idx="10"/>
          </p:nvPr>
        </p:nvSpPr>
        <p:spPr/>
        <p:txBody>
          <a:bodyPr/>
          <a:lstStyle/>
          <a:p>
            <a:fld id="{CF99273A-A8FF-4773-B622-2AE348D71D64}" type="datetime1">
              <a:rPr lang="ro-RO" smtClean="0"/>
              <a:t>30.08.2026</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04F27829-383F-4BE1-8618-476012CC91A0}" type="slidenum">
              <a:rPr lang="ro-RO" smtClean="0"/>
              <a:t>‹#›</a:t>
            </a:fld>
            <a:endParaRPr lang="ro-RO"/>
          </a:p>
        </p:txBody>
      </p:sp>
    </p:spTree>
    <p:extLst>
      <p:ext uri="{BB962C8B-B14F-4D97-AF65-F5344CB8AC3E}">
        <p14:creationId xmlns:p14="http://schemas.microsoft.com/office/powerpoint/2010/main" val="31898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4EF9F9E8-04CF-4A96-BCB8-849ED101DA4A}" type="datetime1">
              <a:rPr lang="ro-RO" smtClean="0"/>
              <a:t>30.08.2026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04F27829-383F-4BE1-8618-476012CC91A0}" type="slidenum">
              <a:rPr lang="ro-RO" smtClean="0"/>
              <a:t>‹#›</a:t>
            </a:fld>
            <a:endParaRPr lang="ro-RO"/>
          </a:p>
        </p:txBody>
      </p:sp>
    </p:spTree>
    <p:extLst>
      <p:ext uri="{BB962C8B-B14F-4D97-AF65-F5344CB8AC3E}">
        <p14:creationId xmlns:p14="http://schemas.microsoft.com/office/powerpoint/2010/main" val="2569260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lu vertical și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CEC8CFD6-63E0-4452-BBB2-F9CCBBB0854D}" type="datetime1">
              <a:rPr lang="ro-RO" smtClean="0"/>
              <a:t>30.08.2026</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04F27829-383F-4BE1-8618-476012CC91A0}" type="slidenum">
              <a:rPr lang="ro-RO" smtClean="0"/>
              <a:t>‹#›</a:t>
            </a:fld>
            <a:endParaRPr lang="ro-RO"/>
          </a:p>
        </p:txBody>
      </p:sp>
    </p:spTree>
    <p:extLst>
      <p:ext uri="{BB962C8B-B14F-4D97-AF65-F5344CB8AC3E}">
        <p14:creationId xmlns:p14="http://schemas.microsoft.com/office/powerpoint/2010/main" val="4234222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ro-RO"/>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ro-RO"/>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4D65873-8AAF-40CF-9CA6-927A3E884AD1}" type="datetime1">
              <a:rPr lang="ro-RO" smtClean="0"/>
              <a:t>30.08.2026</a:t>
            </a:fld>
            <a:endParaRPr lang="ro-RO"/>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o-RO"/>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04F27829-383F-4BE1-8618-476012CC91A0}" type="slidenum">
              <a:rPr lang="ro-RO" smtClean="0"/>
              <a:t>‹#›</a:t>
            </a:fld>
            <a:endParaRPr lang="ro-RO"/>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7569690"/>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hf sldNum="0"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jp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gif"/></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4.gif"/></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4.gif"/></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4.gif"/></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4.gif"/></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24.gif"/></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24.gif"/></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24.gif"/></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24.gif"/></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24.gif"/></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24.gif"/></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24.gif"/></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24.gif"/></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24.gif"/></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24.gif"/></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24.gif"/></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4.gif"/></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24.gif"/></Relationships>
</file>

<file path=ppt/slides/_rels/slide31.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52.jpg"/><Relationship Id="rId7" Type="http://schemas.openxmlformats.org/officeDocument/2006/relationships/diagramLayout" Target="../diagrams/layout2.xm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diagramData" Target="../diagrams/data2.xml"/><Relationship Id="rId5" Type="http://schemas.openxmlformats.org/officeDocument/2006/relationships/image" Target="../media/image24.gif"/><Relationship Id="rId10" Type="http://schemas.microsoft.com/office/2007/relationships/diagramDrawing" Target="../diagrams/drawing2.xml"/><Relationship Id="rId4" Type="http://schemas.openxmlformats.org/officeDocument/2006/relationships/image" Target="../media/image3.jpeg"/><Relationship Id="rId9" Type="http://schemas.openxmlformats.org/officeDocument/2006/relationships/diagramColors" Target="../diagrams/colors2.xml"/></Relationships>
</file>

<file path=ppt/slides/_rels/slide32.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6.jpe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ine 15">
            <a:extLst>
              <a:ext uri="{FF2B5EF4-FFF2-40B4-BE49-F238E27FC236}">
                <a16:creationId xmlns:a16="http://schemas.microsoft.com/office/drawing/2014/main" id="{59E82C04-0908-EE65-6E5C-A590FA536473}"/>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b="9515"/>
          <a:stretch>
            <a:fillRect/>
          </a:stretch>
        </p:blipFill>
        <p:spPr>
          <a:xfrm>
            <a:off x="0" y="0"/>
            <a:ext cx="12192000" cy="6343649"/>
          </a:xfrm>
          <a:prstGeom prst="rect">
            <a:avLst/>
          </a:prstGeom>
        </p:spPr>
      </p:pic>
      <p:pic>
        <p:nvPicPr>
          <p:cNvPr id="6" name="Imagine 5" descr="O imagine care conține text, captură de ecran, Font, Albastru electric&#10;&#10;Descriere generată automat">
            <a:extLst>
              <a:ext uri="{FF2B5EF4-FFF2-40B4-BE49-F238E27FC236}">
                <a16:creationId xmlns:a16="http://schemas.microsoft.com/office/drawing/2014/main" id="{5B42FD8D-D939-AFCB-3A60-ECBD8765FB5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2" name="Titlu 1">
            <a:extLst>
              <a:ext uri="{FF2B5EF4-FFF2-40B4-BE49-F238E27FC236}">
                <a16:creationId xmlns:a16="http://schemas.microsoft.com/office/drawing/2014/main" id="{E1687038-59FF-70CF-0CF8-2993807EEC80}"/>
              </a:ext>
            </a:extLst>
          </p:cNvPr>
          <p:cNvSpPr>
            <a:spLocks noGrp="1"/>
          </p:cNvSpPr>
          <p:nvPr>
            <p:ph type="ctrTitle"/>
          </p:nvPr>
        </p:nvSpPr>
        <p:spPr>
          <a:xfrm>
            <a:off x="552449" y="2567112"/>
            <a:ext cx="11434764" cy="1723775"/>
          </a:xfrm>
        </p:spPr>
        <p:txBody>
          <a:bodyPr>
            <a:normAutofit/>
          </a:bodyPr>
          <a:lstStyle/>
          <a:p>
            <a:pPr algn="ctr"/>
            <a:r>
              <a:rPr lang="en-US" sz="3600" b="1" dirty="0">
                <a:solidFill>
                  <a:schemeClr val="tx1"/>
                </a:solidFill>
                <a:latin typeface="Open Sans" panose="020B0606030504020204" pitchFamily="34" charset="0"/>
                <a:ea typeface="Open Sans" panose="020B0606030504020204" pitchFamily="34" charset="0"/>
                <a:cs typeface="Open Sans" panose="020B0606030504020204" pitchFamily="34" charset="0"/>
              </a:rPr>
              <a:t>One Year of Environmental Monitoring in the Romania-Serbia Cross-Border Mining Area - Moldova Nouă Case Study</a:t>
            </a:r>
            <a:endParaRPr lang="ro-RO" sz="36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Subtitlu 2">
            <a:extLst>
              <a:ext uri="{FF2B5EF4-FFF2-40B4-BE49-F238E27FC236}">
                <a16:creationId xmlns:a16="http://schemas.microsoft.com/office/drawing/2014/main" id="{3BDB6386-06B0-B7BE-FBC3-A84EE3E93B4F}"/>
              </a:ext>
            </a:extLst>
          </p:cNvPr>
          <p:cNvSpPr>
            <a:spLocks noGrp="1"/>
          </p:cNvSpPr>
          <p:nvPr>
            <p:ph type="subTitle" idx="1"/>
          </p:nvPr>
        </p:nvSpPr>
        <p:spPr>
          <a:xfrm>
            <a:off x="171450" y="5966687"/>
            <a:ext cx="3293706" cy="446445"/>
          </a:xfrm>
        </p:spPr>
        <p:txBody>
          <a:bodyPr>
            <a:normAutofit/>
          </a:bodyPr>
          <a:lstStyle/>
          <a:p>
            <a:r>
              <a:rPr lang="en-US" sz="2000" dirty="0">
                <a:solidFill>
                  <a:srgbClr val="FFFF00"/>
                </a:solidFill>
                <a:latin typeface="Open Sans" panose="020B0606030504020204" pitchFamily="34" charset="0"/>
                <a:ea typeface="Open Sans" panose="020B0606030504020204" pitchFamily="34" charset="0"/>
                <a:cs typeface="Open Sans" panose="020B0606030504020204" pitchFamily="34" charset="0"/>
              </a:rPr>
              <a:t>data: 3</a:t>
            </a:r>
            <a:r>
              <a:rPr lang="ro-RO" sz="2000" dirty="0">
                <a:solidFill>
                  <a:srgbClr val="FFFF00"/>
                </a:solidFill>
                <a:latin typeface="Open Sans" panose="020B0606030504020204" pitchFamily="34" charset="0"/>
                <a:ea typeface="Open Sans" panose="020B0606030504020204" pitchFamily="34" charset="0"/>
                <a:cs typeface="Open Sans" panose="020B0606030504020204" pitchFamily="34" charset="0"/>
              </a:rPr>
              <a:t>1</a:t>
            </a:r>
            <a:r>
              <a:rPr lang="en-US" sz="2000">
                <a:solidFill>
                  <a:srgbClr val="FFFF00"/>
                </a:solidFill>
                <a:latin typeface="Open Sans" panose="020B0606030504020204" pitchFamily="34" charset="0"/>
                <a:ea typeface="Open Sans" panose="020B0606030504020204" pitchFamily="34" charset="0"/>
                <a:cs typeface="Open Sans" panose="020B0606030504020204" pitchFamily="34" charset="0"/>
              </a:rPr>
              <a:t>.08.2026</a:t>
            </a:r>
            <a:endParaRPr lang="ro-RO" sz="2000" dirty="0">
              <a:solidFill>
                <a:srgbClr val="FFFF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5">
            <a:extLst>
              <a:ext uri="{FF2B5EF4-FFF2-40B4-BE49-F238E27FC236}">
                <a16:creationId xmlns:a16="http://schemas.microsoft.com/office/drawing/2014/main" id="{B460BBAF-A709-F591-9B28-4B16382C5863}"/>
              </a:ext>
            </a:extLst>
          </p:cNvPr>
          <p:cNvSpPr txBox="1"/>
          <p:nvPr/>
        </p:nvSpPr>
        <p:spPr>
          <a:xfrm>
            <a:off x="171450" y="4723460"/>
            <a:ext cx="5948979" cy="907941"/>
          </a:xfrm>
          <a:prstGeom prst="rect">
            <a:avLst/>
          </a:prstGeom>
          <a:noFill/>
          <a:ln w="3175">
            <a:solidFill>
              <a:schemeClr val="accent6">
                <a:lumMod val="75000"/>
              </a:schemeClr>
            </a:solidFill>
          </a:ln>
        </p:spPr>
        <p:txBody>
          <a:bodyPr wrap="square" rtlCol="0">
            <a:spAutoFit/>
          </a:bodyPr>
          <a:lstStyle/>
          <a:p>
            <a:pPr>
              <a:spcAft>
                <a:spcPts val="600"/>
              </a:spcAft>
            </a:pPr>
            <a:r>
              <a:rPr lang="ro-RO" sz="2400" b="1" kern="100" dirty="0">
                <a:solidFill>
                  <a:srgbClr val="FFFF00"/>
                </a:solidFill>
                <a:latin typeface="Open Sans" panose="020B0606030504020204" pitchFamily="34" charset="0"/>
                <a:ea typeface="Open Sans" panose="020B0606030504020204" pitchFamily="34" charset="0"/>
                <a:cs typeface="Open Sans" panose="020B0606030504020204" pitchFamily="34" charset="0"/>
              </a:rPr>
              <a:t>Narcis DUȚEANU</a:t>
            </a:r>
            <a:r>
              <a:rPr lang="en-US" sz="2400" b="1" kern="100" dirty="0">
                <a:solidFill>
                  <a:srgbClr val="FFFF00"/>
                </a:solidFill>
                <a:latin typeface="Open Sans" panose="020B0606030504020204" pitchFamily="34" charset="0"/>
                <a:ea typeface="Open Sans" panose="020B0606030504020204" pitchFamily="34" charset="0"/>
                <a:cs typeface="Open Sans" panose="020B0606030504020204" pitchFamily="34" charset="0"/>
              </a:rPr>
              <a:t>, PhD, researcher</a:t>
            </a:r>
            <a:endParaRPr lang="en-US" sz="2400" b="1" kern="100" dirty="0">
              <a:solidFill>
                <a:srgbClr val="FFFF00"/>
              </a:solidFill>
              <a:effectLst/>
              <a:latin typeface="Open Sans" panose="020B0606030504020204" pitchFamily="34" charset="0"/>
              <a:ea typeface="Open Sans" panose="020B0606030504020204" pitchFamily="34" charset="0"/>
              <a:cs typeface="Open Sans" panose="020B0606030504020204" pitchFamily="34" charset="0"/>
            </a:endParaRPr>
          </a:p>
          <a:p>
            <a:pPr>
              <a:spcAft>
                <a:spcPts val="600"/>
              </a:spcAft>
            </a:pPr>
            <a:r>
              <a:rPr lang="ro-RO" sz="2400" i="1" kern="100" dirty="0" err="1">
                <a:solidFill>
                  <a:srgbClr val="FFFF00"/>
                </a:solidFill>
                <a:latin typeface="Open Sans" panose="020B0606030504020204" pitchFamily="34" charset="0"/>
                <a:ea typeface="Open Sans" panose="020B0606030504020204" pitchFamily="34" charset="0"/>
                <a:cs typeface="Open Sans" panose="020B0606030504020204" pitchFamily="34" charset="0"/>
              </a:rPr>
              <a:t>Narcis.duteanu</a:t>
            </a:r>
            <a:r>
              <a:rPr lang="en-US" sz="2400" i="1" kern="100" dirty="0">
                <a:solidFill>
                  <a:srgbClr val="FFFF00"/>
                </a:solidFill>
                <a:effectLst/>
                <a:latin typeface="Open Sans" panose="020B0606030504020204" pitchFamily="34" charset="0"/>
                <a:ea typeface="Open Sans" panose="020B0606030504020204" pitchFamily="34" charset="0"/>
                <a:cs typeface="Open Sans" panose="020B0606030504020204" pitchFamily="34" charset="0"/>
              </a:rPr>
              <a:t>@upt.ro</a:t>
            </a:r>
          </a:p>
        </p:txBody>
      </p:sp>
      <p:sp>
        <p:nvSpPr>
          <p:cNvPr id="8" name="Footer Placeholder 7"/>
          <p:cNvSpPr>
            <a:spLocks noGrp="1"/>
          </p:cNvSpPr>
          <p:nvPr>
            <p:ph type="ftr" sz="quarter" idx="11"/>
          </p:nvPr>
        </p:nvSpPr>
        <p:spPr>
          <a:xfrm>
            <a:off x="9010854" y="6413132"/>
            <a:ext cx="3181146" cy="365125"/>
          </a:xfrm>
        </p:spPr>
        <p:txBody>
          <a:bodyPr/>
          <a:lstStyle/>
          <a:p>
            <a:r>
              <a:rPr lang="ro-RO" sz="3200" b="1" cap="none"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latin typeface="Arial Black" panose="020B0A04020102020204" pitchFamily="34" charset="0"/>
              </a:rPr>
              <a:t>RORS00063</a:t>
            </a:r>
          </a:p>
        </p:txBody>
      </p:sp>
    </p:spTree>
    <p:extLst>
      <p:ext uri="{BB962C8B-B14F-4D97-AF65-F5344CB8AC3E}">
        <p14:creationId xmlns:p14="http://schemas.microsoft.com/office/powerpoint/2010/main" val="1223973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57308-8B7B-2EFE-D036-F56EA21DDA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BA3891-920E-C39D-E458-8A4ED16229C4}"/>
              </a:ext>
            </a:extLst>
          </p:cNvPr>
          <p:cNvSpPr>
            <a:spLocks noGrp="1"/>
          </p:cNvSpPr>
          <p:nvPr>
            <p:ph type="title"/>
          </p:nvPr>
        </p:nvSpPr>
        <p:spPr>
          <a:xfrm>
            <a:off x="741798" y="751549"/>
            <a:ext cx="7441180" cy="1077251"/>
          </a:xfrm>
        </p:spPr>
        <p:txBody>
          <a:bodyPr>
            <a:noAutofit/>
          </a:bodyPr>
          <a:lstStyle/>
          <a:p>
            <a:pPr lvl="0">
              <a:lnSpc>
                <a:spcPct val="100000"/>
              </a:lnSpc>
              <a:spcBef>
                <a:spcPct val="20000"/>
              </a:spcBef>
              <a:defRPr/>
            </a:pPr>
            <a:r>
              <a:rPr lang="ro-RO" b="1" spc="0"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rPr>
              <a:t>S</a:t>
            </a:r>
            <a:r>
              <a:rPr lang="en-US" b="1" spc="0"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rPr>
              <a:t>ampling </a:t>
            </a:r>
            <a:r>
              <a:rPr lang="ro-RO" b="1" spc="0"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rPr>
              <a:t>C</a:t>
            </a:r>
            <a:r>
              <a:rPr lang="en-US" b="1" spc="0" dirty="0" err="1">
                <a:solidFill>
                  <a:sysClr val="windowText" lastClr="000000"/>
                </a:solidFill>
                <a:latin typeface="Open Sans" panose="020B0606030504020204" pitchFamily="34" charset="0"/>
                <a:ea typeface="Open Sans" panose="020B0606030504020204" pitchFamily="34" charset="0"/>
                <a:cs typeface="Open Sans" panose="020B0606030504020204" pitchFamily="34" charset="0"/>
              </a:rPr>
              <a:t>onducted</a:t>
            </a:r>
            <a:r>
              <a:rPr lang="en-US" b="1" spc="0" dirty="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rPr>
              <a:t> </a:t>
            </a:r>
            <a:endParaRPr lang="en-US" b="1"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Footer Placeholder 5">
            <a:extLst>
              <a:ext uri="{FF2B5EF4-FFF2-40B4-BE49-F238E27FC236}">
                <a16:creationId xmlns:a16="http://schemas.microsoft.com/office/drawing/2014/main" id="{9E22FCF8-9DCF-0866-1401-D23D98A1C5EB}"/>
              </a:ext>
            </a:extLst>
          </p:cNvPr>
          <p:cNvSpPr>
            <a:spLocks noGrp="1"/>
          </p:cNvSpPr>
          <p:nvPr>
            <p:ph type="ftr" sz="quarter" idx="11"/>
          </p:nvPr>
        </p:nvSpPr>
        <p:spPr>
          <a:xfrm>
            <a:off x="9234725" y="6403802"/>
            <a:ext cx="2957275" cy="365125"/>
          </a:xfrm>
        </p:spPr>
        <p:txBody>
          <a:bodyPr/>
          <a:lstStyle/>
          <a:p>
            <a:r>
              <a:rPr lang="en-US" sz="3200" b="1" cap="none"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latin typeface="Arial Black" panose="020B0A04020102020204" pitchFamily="34" charset="0"/>
              </a:rPr>
              <a:t>RORS00063</a:t>
            </a:r>
          </a:p>
        </p:txBody>
      </p:sp>
      <p:pic>
        <p:nvPicPr>
          <p:cNvPr id="22" name="Imagine 21" descr="O imagine care conține text, captură de ecran, Font, Albastru electric&#10;&#10;Descriere generată automat">
            <a:extLst>
              <a:ext uri="{FF2B5EF4-FFF2-40B4-BE49-F238E27FC236}">
                <a16:creationId xmlns:a16="http://schemas.microsoft.com/office/drawing/2014/main" id="{AAB831FE-73CF-30F7-7360-77717C4B6830}"/>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7" name="CasetăText 6">
            <a:extLst>
              <a:ext uri="{FF2B5EF4-FFF2-40B4-BE49-F238E27FC236}">
                <a16:creationId xmlns:a16="http://schemas.microsoft.com/office/drawing/2014/main" id="{A54E1D2B-A79B-EFFC-3DDC-1589F0282ACF}"/>
              </a:ext>
            </a:extLst>
          </p:cNvPr>
          <p:cNvSpPr txBox="1"/>
          <p:nvPr/>
        </p:nvSpPr>
        <p:spPr>
          <a:xfrm>
            <a:off x="10341517" y="1912317"/>
            <a:ext cx="1669456" cy="369332"/>
          </a:xfrm>
          <a:prstGeom prst="rect">
            <a:avLst/>
          </a:prstGeom>
          <a:noFill/>
        </p:spPr>
        <p:txBody>
          <a:bodyPr wrap="square" rtlCol="0">
            <a:spAutoFit/>
          </a:bodyPr>
          <a:lstStyle/>
          <a:p>
            <a:r>
              <a:rPr lang="en-US" dirty="0">
                <a:solidFill>
                  <a:schemeClr val="bg1"/>
                </a:solidFill>
              </a:rPr>
              <a:t>Moldova Nou</a:t>
            </a:r>
            <a:r>
              <a:rPr lang="ro-RO" dirty="0">
                <a:solidFill>
                  <a:schemeClr val="bg1"/>
                </a:solidFill>
              </a:rPr>
              <a:t>ă</a:t>
            </a:r>
          </a:p>
        </p:txBody>
      </p:sp>
      <p:sp>
        <p:nvSpPr>
          <p:cNvPr id="8" name="CasetăText 7">
            <a:extLst>
              <a:ext uri="{FF2B5EF4-FFF2-40B4-BE49-F238E27FC236}">
                <a16:creationId xmlns:a16="http://schemas.microsoft.com/office/drawing/2014/main" id="{357A67D5-01EC-A0DD-96CE-D5E3AA0C587E}"/>
              </a:ext>
            </a:extLst>
          </p:cNvPr>
          <p:cNvSpPr txBox="1"/>
          <p:nvPr/>
        </p:nvSpPr>
        <p:spPr>
          <a:xfrm>
            <a:off x="9157040" y="5853740"/>
            <a:ext cx="1901104" cy="369332"/>
          </a:xfrm>
          <a:prstGeom prst="rect">
            <a:avLst/>
          </a:prstGeom>
          <a:noFill/>
        </p:spPr>
        <p:txBody>
          <a:bodyPr wrap="square" rtlCol="0">
            <a:spAutoFit/>
          </a:bodyPr>
          <a:lstStyle/>
          <a:p>
            <a:r>
              <a:rPr lang="ro-RO" dirty="0">
                <a:solidFill>
                  <a:schemeClr val="bg1"/>
                </a:solidFill>
              </a:rPr>
              <a:t>Tăușani Boșneag</a:t>
            </a:r>
          </a:p>
        </p:txBody>
      </p:sp>
      <p:graphicFrame>
        <p:nvGraphicFramePr>
          <p:cNvPr id="12" name="Nomogramă 11">
            <a:extLst>
              <a:ext uri="{FF2B5EF4-FFF2-40B4-BE49-F238E27FC236}">
                <a16:creationId xmlns:a16="http://schemas.microsoft.com/office/drawing/2014/main" id="{2BAB682A-EBE0-E3E1-7809-0FEA189B3C1A}"/>
              </a:ext>
            </a:extLst>
          </p:cNvPr>
          <p:cNvGraphicFramePr/>
          <p:nvPr>
            <p:extLst>
              <p:ext uri="{D42A27DB-BD31-4B8C-83A1-F6EECF244321}">
                <p14:modId xmlns:p14="http://schemas.microsoft.com/office/powerpoint/2010/main" val="2348295736"/>
              </p:ext>
            </p:extLst>
          </p:nvPr>
        </p:nvGraphicFramePr>
        <p:xfrm>
          <a:off x="260778" y="1828801"/>
          <a:ext cx="7815072" cy="43942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Sul: orizontal 14">
            <a:extLst>
              <a:ext uri="{FF2B5EF4-FFF2-40B4-BE49-F238E27FC236}">
                <a16:creationId xmlns:a16="http://schemas.microsoft.com/office/drawing/2014/main" id="{843882D0-C58F-D0A3-1DCD-5F71C1F5ED93}"/>
              </a:ext>
            </a:extLst>
          </p:cNvPr>
          <p:cNvSpPr/>
          <p:nvPr/>
        </p:nvSpPr>
        <p:spPr>
          <a:xfrm>
            <a:off x="8182977" y="2677077"/>
            <a:ext cx="3816096" cy="2425598"/>
          </a:xfrm>
          <a:prstGeom prst="horizontalScrol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o-RO" sz="2400" b="1" dirty="0">
                <a:latin typeface="Open sans" panose="020B0606030504020204" pitchFamily="34" charset="0"/>
                <a:ea typeface="Open sans" panose="020B0606030504020204" pitchFamily="34" charset="0"/>
                <a:cs typeface="Open sans" panose="020B0606030504020204" pitchFamily="34" charset="0"/>
              </a:rPr>
              <a:t>ENVIRONMENTAL CHARACTERIZATION</a:t>
            </a:r>
          </a:p>
        </p:txBody>
      </p:sp>
    </p:spTree>
    <p:extLst>
      <p:ext uri="{BB962C8B-B14F-4D97-AF65-F5344CB8AC3E}">
        <p14:creationId xmlns:p14="http://schemas.microsoft.com/office/powerpoint/2010/main" val="4135203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4048F-A05D-17A1-8F03-1246C023A394}"/>
            </a:ext>
          </a:extLst>
        </p:cNvPr>
        <p:cNvGrpSpPr/>
        <p:nvPr/>
      </p:nvGrpSpPr>
      <p:grpSpPr>
        <a:xfrm>
          <a:off x="0" y="0"/>
          <a:ext cx="0" cy="0"/>
          <a:chOff x="0" y="0"/>
          <a:chExt cx="0" cy="0"/>
        </a:xfrm>
      </p:grpSpPr>
      <p:sp>
        <p:nvSpPr>
          <p:cNvPr id="2" name="Titlu 1">
            <a:extLst>
              <a:ext uri="{FF2B5EF4-FFF2-40B4-BE49-F238E27FC236}">
                <a16:creationId xmlns:a16="http://schemas.microsoft.com/office/drawing/2014/main" id="{5216F133-E76E-B7A4-1F27-E63F770D6F44}"/>
              </a:ext>
            </a:extLst>
          </p:cNvPr>
          <p:cNvSpPr>
            <a:spLocks noGrp="1"/>
          </p:cNvSpPr>
          <p:nvPr>
            <p:ph type="title"/>
          </p:nvPr>
        </p:nvSpPr>
        <p:spPr>
          <a:xfrm>
            <a:off x="339426" y="512466"/>
            <a:ext cx="7461360" cy="865198"/>
          </a:xfrm>
        </p:spPr>
        <p:txBody>
          <a:bodyPr>
            <a:noAutofit/>
          </a:bodyPr>
          <a:lstStyle/>
          <a:p>
            <a:r>
              <a:rPr lang="ro-RO" sz="4400" b="1" dirty="0">
                <a:latin typeface="Open sans" panose="020B0606030504020204" pitchFamily="34" charset="0"/>
                <a:ea typeface="Open sans" panose="020B0606030504020204" pitchFamily="34" charset="0"/>
                <a:cs typeface="Open sans" panose="020B0606030504020204" pitchFamily="34" charset="0"/>
              </a:rPr>
              <a:t>MATERIALS AND METHODS</a:t>
            </a:r>
            <a:endParaRPr lang="ro-RO" sz="4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7" name="Imagine 6" descr="O imagine care conține text, captură de ecran, Font, Albastru electric&#10;&#10;Descriere generată automat">
            <a:extLst>
              <a:ext uri="{FF2B5EF4-FFF2-40B4-BE49-F238E27FC236}">
                <a16:creationId xmlns:a16="http://schemas.microsoft.com/office/drawing/2014/main" id="{70EB9DE9-3CE4-5B34-BD41-9B197975E17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pic>
        <p:nvPicPr>
          <p:cNvPr id="8" name="Picture 7">
            <a:extLst>
              <a:ext uri="{FF2B5EF4-FFF2-40B4-BE49-F238E27FC236}">
                <a16:creationId xmlns:a16="http://schemas.microsoft.com/office/drawing/2014/main" id="{D5BD5911-2B17-414E-F849-C821017D884B}"/>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298755" y="4693298"/>
            <a:ext cx="3840574" cy="1610641"/>
          </a:xfrm>
          <a:prstGeom prst="rect">
            <a:avLst/>
          </a:prstGeom>
        </p:spPr>
      </p:pic>
      <p:sp>
        <p:nvSpPr>
          <p:cNvPr id="9" name="Footer Placeholder 8">
            <a:extLst>
              <a:ext uri="{FF2B5EF4-FFF2-40B4-BE49-F238E27FC236}">
                <a16:creationId xmlns:a16="http://schemas.microsoft.com/office/drawing/2014/main" id="{38080DF5-319E-864B-B186-0CB71FD823F3}"/>
              </a:ext>
            </a:extLst>
          </p:cNvPr>
          <p:cNvSpPr>
            <a:spLocks noGrp="1"/>
          </p:cNvSpPr>
          <p:nvPr>
            <p:ph type="ftr" sz="quarter" idx="11"/>
          </p:nvPr>
        </p:nvSpPr>
        <p:spPr>
          <a:xfrm>
            <a:off x="9237305" y="6413132"/>
            <a:ext cx="2902023" cy="365125"/>
          </a:xfrm>
        </p:spPr>
        <p:txBody>
          <a:bodyPr/>
          <a:lstStyle/>
          <a:p>
            <a:pPr algn="r"/>
            <a:r>
              <a:rPr lang="ro-RO" sz="3200" b="1" cap="none"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latin typeface="Arial Black" panose="020B0A04020102020204" pitchFamily="34" charset="0"/>
              </a:rPr>
              <a:t>RORS00063</a:t>
            </a:r>
          </a:p>
        </p:txBody>
      </p:sp>
      <p:sp>
        <p:nvSpPr>
          <p:cNvPr id="3" name="CasetăText 2">
            <a:extLst>
              <a:ext uri="{FF2B5EF4-FFF2-40B4-BE49-F238E27FC236}">
                <a16:creationId xmlns:a16="http://schemas.microsoft.com/office/drawing/2014/main" id="{1F15A388-5268-CF1A-42B6-B6381FAE5565}"/>
              </a:ext>
            </a:extLst>
          </p:cNvPr>
          <p:cNvSpPr txBox="1"/>
          <p:nvPr/>
        </p:nvSpPr>
        <p:spPr>
          <a:xfrm>
            <a:off x="578734" y="1886673"/>
            <a:ext cx="2650602" cy="369332"/>
          </a:xfrm>
          <a:prstGeom prst="rect">
            <a:avLst/>
          </a:prstGeom>
          <a:noFill/>
        </p:spPr>
        <p:txBody>
          <a:bodyPr wrap="square" rtlCol="0">
            <a:spAutoFit/>
          </a:bodyPr>
          <a:lstStyle/>
          <a:p>
            <a:pPr marL="285750" indent="-285750">
              <a:buFont typeface="Wingdings" panose="05000000000000000000" pitchFamily="2" charset="2"/>
              <a:buChar char="ü"/>
            </a:pPr>
            <a:r>
              <a:rPr lang="en-US" b="1" dirty="0">
                <a:latin typeface="Open sans" panose="020B0606030504020204" pitchFamily="34" charset="0"/>
                <a:ea typeface="Open sans" panose="020B0606030504020204" pitchFamily="34" charset="0"/>
                <a:cs typeface="Open sans" panose="020B0606030504020204" pitchFamily="34" charset="0"/>
              </a:rPr>
              <a:t>FIELD WORK</a:t>
            </a:r>
            <a:endParaRPr lang="ro-RO" b="1" dirty="0">
              <a:latin typeface="Open sans" panose="020B0606030504020204" pitchFamily="34" charset="0"/>
              <a:ea typeface="Open sans" panose="020B0606030504020204" pitchFamily="34" charset="0"/>
              <a:cs typeface="Open sans" panose="020B0606030504020204" pitchFamily="34" charset="0"/>
            </a:endParaRPr>
          </a:p>
        </p:txBody>
      </p:sp>
      <p:sp>
        <p:nvSpPr>
          <p:cNvPr id="14" name="CasetăText 13">
            <a:extLst>
              <a:ext uri="{FF2B5EF4-FFF2-40B4-BE49-F238E27FC236}">
                <a16:creationId xmlns:a16="http://schemas.microsoft.com/office/drawing/2014/main" id="{0ECBA5FC-15FA-5F58-F124-E48EB657D6FB}"/>
              </a:ext>
            </a:extLst>
          </p:cNvPr>
          <p:cNvSpPr txBox="1"/>
          <p:nvPr/>
        </p:nvSpPr>
        <p:spPr>
          <a:xfrm>
            <a:off x="7811289" y="5945954"/>
            <a:ext cx="2038736" cy="369332"/>
          </a:xfrm>
          <a:prstGeom prst="rect">
            <a:avLst/>
          </a:prstGeom>
          <a:noFill/>
        </p:spPr>
        <p:txBody>
          <a:bodyPr wrap="square" rtlCol="0">
            <a:spAutoFit/>
          </a:bodyPr>
          <a:lstStyle/>
          <a:p>
            <a:r>
              <a:rPr lang="en-US" dirty="0">
                <a:solidFill>
                  <a:schemeClr val="bg1"/>
                </a:solidFill>
              </a:rPr>
              <a:t>Spring</a:t>
            </a:r>
            <a:endParaRPr lang="ro-RO" dirty="0">
              <a:solidFill>
                <a:schemeClr val="bg1"/>
              </a:solidFill>
            </a:endParaRPr>
          </a:p>
        </p:txBody>
      </p:sp>
      <p:pic>
        <p:nvPicPr>
          <p:cNvPr id="13" name="Imagine 12">
            <a:extLst>
              <a:ext uri="{FF2B5EF4-FFF2-40B4-BE49-F238E27FC236}">
                <a16:creationId xmlns:a16="http://schemas.microsoft.com/office/drawing/2014/main" id="{BB788793-08B5-4863-7254-F427F8AB20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671" y="2250292"/>
            <a:ext cx="4300708" cy="3225531"/>
          </a:xfrm>
          <a:prstGeom prst="rect">
            <a:avLst/>
          </a:prstGeom>
        </p:spPr>
      </p:pic>
      <p:sp>
        <p:nvSpPr>
          <p:cNvPr id="17" name="CasetăText 16">
            <a:extLst>
              <a:ext uri="{FF2B5EF4-FFF2-40B4-BE49-F238E27FC236}">
                <a16:creationId xmlns:a16="http://schemas.microsoft.com/office/drawing/2014/main" id="{F1F49C8A-A5F5-46A4-EB29-B94318E70480}"/>
              </a:ext>
            </a:extLst>
          </p:cNvPr>
          <p:cNvSpPr txBox="1"/>
          <p:nvPr/>
        </p:nvSpPr>
        <p:spPr>
          <a:xfrm>
            <a:off x="115066" y="5044982"/>
            <a:ext cx="2038736" cy="369332"/>
          </a:xfrm>
          <a:prstGeom prst="rect">
            <a:avLst/>
          </a:prstGeom>
          <a:noFill/>
        </p:spPr>
        <p:txBody>
          <a:bodyPr wrap="square" rtlCol="0">
            <a:spAutoFit/>
          </a:bodyPr>
          <a:lstStyle/>
          <a:p>
            <a:r>
              <a:rPr lang="en-US" b="1" dirty="0">
                <a:solidFill>
                  <a:srgbClr val="FFFF00"/>
                </a:solidFill>
                <a:latin typeface="Open sans" panose="020B0606030504020204" pitchFamily="34" charset="0"/>
                <a:ea typeface="Open sans" panose="020B0606030504020204" pitchFamily="34" charset="0"/>
                <a:cs typeface="Open sans" panose="020B0606030504020204" pitchFamily="34" charset="0"/>
              </a:rPr>
              <a:t>W1</a:t>
            </a:r>
            <a:endParaRPr lang="ro-RO" b="1" dirty="0">
              <a:solidFill>
                <a:srgbClr val="FFFF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9" name="Imagine 18">
            <a:extLst>
              <a:ext uri="{FF2B5EF4-FFF2-40B4-BE49-F238E27FC236}">
                <a16:creationId xmlns:a16="http://schemas.microsoft.com/office/drawing/2014/main" id="{29019FC0-ADCD-9073-F391-8DB9A74F89AC}"/>
              </a:ext>
            </a:extLst>
          </p:cNvPr>
          <p:cNvPicPr>
            <a:picLocks noChangeAspect="1"/>
          </p:cNvPicPr>
          <p:nvPr/>
        </p:nvPicPr>
        <p:blipFill>
          <a:blip r:embed="rId6">
            <a:extLst>
              <a:ext uri="{28A0092B-C50C-407E-A947-70E740481C1C}">
                <a14:useLocalDpi xmlns:a14="http://schemas.microsoft.com/office/drawing/2010/main" val="0"/>
              </a:ext>
            </a:extLst>
          </a:blip>
          <a:srcRect t="29499" r="19616" b="47333"/>
          <a:stretch>
            <a:fillRect/>
          </a:stretch>
        </p:blipFill>
        <p:spPr>
          <a:xfrm>
            <a:off x="3838644" y="2720424"/>
            <a:ext cx="4460111" cy="3225530"/>
          </a:xfrm>
          <a:prstGeom prst="rect">
            <a:avLst/>
          </a:prstGeom>
        </p:spPr>
      </p:pic>
      <p:sp>
        <p:nvSpPr>
          <p:cNvPr id="21" name="CasetăText 20">
            <a:extLst>
              <a:ext uri="{FF2B5EF4-FFF2-40B4-BE49-F238E27FC236}">
                <a16:creationId xmlns:a16="http://schemas.microsoft.com/office/drawing/2014/main" id="{7D0C78DA-0782-6103-D7F9-A8B39A9A6E4E}"/>
              </a:ext>
            </a:extLst>
          </p:cNvPr>
          <p:cNvSpPr txBox="1"/>
          <p:nvPr/>
        </p:nvSpPr>
        <p:spPr>
          <a:xfrm>
            <a:off x="3838644" y="5548761"/>
            <a:ext cx="2038736" cy="369332"/>
          </a:xfrm>
          <a:prstGeom prst="rect">
            <a:avLst/>
          </a:prstGeom>
          <a:noFill/>
        </p:spPr>
        <p:txBody>
          <a:bodyPr wrap="square" rtlCol="0">
            <a:spAutoFit/>
          </a:bodyPr>
          <a:lstStyle/>
          <a:p>
            <a:r>
              <a:rPr lang="en-US" b="1" dirty="0">
                <a:solidFill>
                  <a:srgbClr val="FFFF00"/>
                </a:solidFill>
                <a:latin typeface="Open sans" panose="020B0606030504020204" pitchFamily="34" charset="0"/>
                <a:ea typeface="Open sans" panose="020B0606030504020204" pitchFamily="34" charset="0"/>
                <a:cs typeface="Open sans" panose="020B0606030504020204" pitchFamily="34" charset="0"/>
              </a:rPr>
              <a:t>W5</a:t>
            </a:r>
            <a:endParaRPr lang="ro-RO" b="1" dirty="0">
              <a:solidFill>
                <a:srgbClr val="FFFF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3" name="Imagine 22">
            <a:extLst>
              <a:ext uri="{FF2B5EF4-FFF2-40B4-BE49-F238E27FC236}">
                <a16:creationId xmlns:a16="http://schemas.microsoft.com/office/drawing/2014/main" id="{5F79C709-3A9E-84C2-E002-52F4E74DF78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25305" y="3429211"/>
            <a:ext cx="4300708" cy="2886075"/>
          </a:xfrm>
          <a:prstGeom prst="rect">
            <a:avLst/>
          </a:prstGeom>
        </p:spPr>
      </p:pic>
      <p:sp>
        <p:nvSpPr>
          <p:cNvPr id="25" name="CasetăText 24">
            <a:extLst>
              <a:ext uri="{FF2B5EF4-FFF2-40B4-BE49-F238E27FC236}">
                <a16:creationId xmlns:a16="http://schemas.microsoft.com/office/drawing/2014/main" id="{49E3911C-CF20-788F-EA0F-D0D969ECA0DA}"/>
              </a:ext>
            </a:extLst>
          </p:cNvPr>
          <p:cNvSpPr txBox="1"/>
          <p:nvPr/>
        </p:nvSpPr>
        <p:spPr>
          <a:xfrm>
            <a:off x="7936923" y="5890231"/>
            <a:ext cx="2038736" cy="369332"/>
          </a:xfrm>
          <a:prstGeom prst="rect">
            <a:avLst/>
          </a:prstGeom>
          <a:noFill/>
        </p:spPr>
        <p:txBody>
          <a:bodyPr wrap="square" rtlCol="0">
            <a:spAutoFit/>
          </a:bodyPr>
          <a:lstStyle/>
          <a:p>
            <a:r>
              <a:rPr lang="en-US" b="1" dirty="0">
                <a:solidFill>
                  <a:srgbClr val="FFFF00"/>
                </a:solidFill>
                <a:latin typeface="Open sans" panose="020B0606030504020204" pitchFamily="34" charset="0"/>
                <a:ea typeface="Open sans" panose="020B0606030504020204" pitchFamily="34" charset="0"/>
                <a:cs typeface="Open sans" panose="020B0606030504020204" pitchFamily="34" charset="0"/>
              </a:rPr>
              <a:t>W7</a:t>
            </a:r>
            <a:endParaRPr lang="ro-RO" b="1" dirty="0">
              <a:solidFill>
                <a:srgbClr val="FFFF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9937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2">
            <a:extLst>
              <a:ext uri="{FF2B5EF4-FFF2-40B4-BE49-F238E27FC236}">
                <a16:creationId xmlns:a16="http://schemas.microsoft.com/office/drawing/2014/main" id="{AE1A0192-0EAD-76CA-2BAC-3EFAA87219C3}"/>
              </a:ext>
            </a:extLst>
          </p:cNvPr>
          <p:cNvSpPr txBox="1"/>
          <p:nvPr/>
        </p:nvSpPr>
        <p:spPr>
          <a:xfrm>
            <a:off x="430142" y="1725301"/>
            <a:ext cx="2650602" cy="369332"/>
          </a:xfrm>
          <a:prstGeom prst="rect">
            <a:avLst/>
          </a:prstGeom>
          <a:noFill/>
        </p:spPr>
        <p:txBody>
          <a:bodyPr wrap="square" rtlCol="0">
            <a:spAutoFit/>
          </a:bodyPr>
          <a:lstStyle/>
          <a:p>
            <a:pPr marL="285750" indent="-285750">
              <a:buFont typeface="Wingdings" panose="05000000000000000000" pitchFamily="2" charset="2"/>
              <a:buChar char="ü"/>
            </a:pPr>
            <a:r>
              <a:rPr lang="en-US" b="1" dirty="0">
                <a:latin typeface="Open sans" panose="020B0606030504020204" pitchFamily="34" charset="0"/>
                <a:ea typeface="Open sans" panose="020B0606030504020204" pitchFamily="34" charset="0"/>
                <a:cs typeface="Open sans" panose="020B0606030504020204" pitchFamily="34" charset="0"/>
              </a:rPr>
              <a:t>FIELD WORK</a:t>
            </a:r>
            <a:endParaRPr lang="ro-RO" b="1"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Footer Placeholder 8">
            <a:extLst>
              <a:ext uri="{FF2B5EF4-FFF2-40B4-BE49-F238E27FC236}">
                <a16:creationId xmlns:a16="http://schemas.microsoft.com/office/drawing/2014/main" id="{AD4A7282-7A9A-1F06-9EE7-0A01AC3792C9}"/>
              </a:ext>
            </a:extLst>
          </p:cNvPr>
          <p:cNvSpPr txBox="1">
            <a:spLocks/>
          </p:cNvSpPr>
          <p:nvPr/>
        </p:nvSpPr>
        <p:spPr>
          <a:xfrm>
            <a:off x="9289977" y="6459784"/>
            <a:ext cx="290202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ro-RO" sz="3200" b="1" cap="none">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latin typeface="Arial Black" panose="020B0A04020102020204" pitchFamily="34" charset="0"/>
              </a:rPr>
              <a:t>RORS00063</a:t>
            </a:r>
            <a:endParaRPr lang="ro-RO" sz="3200" b="1" cap="none"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latin typeface="Arial Black" panose="020B0A04020102020204" pitchFamily="34" charset="0"/>
            </a:endParaRPr>
          </a:p>
        </p:txBody>
      </p:sp>
      <p:sp>
        <p:nvSpPr>
          <p:cNvPr id="12" name="CasetăText 11">
            <a:extLst>
              <a:ext uri="{FF2B5EF4-FFF2-40B4-BE49-F238E27FC236}">
                <a16:creationId xmlns:a16="http://schemas.microsoft.com/office/drawing/2014/main" id="{4559F06A-A4E8-E16F-D9B7-76C44737FDAC}"/>
              </a:ext>
            </a:extLst>
          </p:cNvPr>
          <p:cNvSpPr txBox="1"/>
          <p:nvPr/>
        </p:nvSpPr>
        <p:spPr>
          <a:xfrm>
            <a:off x="7714886" y="5871963"/>
            <a:ext cx="2038736" cy="369332"/>
          </a:xfrm>
          <a:prstGeom prst="rect">
            <a:avLst/>
          </a:prstGeom>
          <a:noFill/>
        </p:spPr>
        <p:txBody>
          <a:bodyPr wrap="square" rtlCol="0">
            <a:spAutoFit/>
          </a:bodyPr>
          <a:lstStyle/>
          <a:p>
            <a:r>
              <a:rPr lang="en-US" dirty="0">
                <a:solidFill>
                  <a:schemeClr val="bg1"/>
                </a:solidFill>
              </a:rPr>
              <a:t>Spring</a:t>
            </a:r>
            <a:endParaRPr lang="ro-RO" dirty="0">
              <a:solidFill>
                <a:schemeClr val="bg1"/>
              </a:solidFill>
            </a:endParaRPr>
          </a:p>
        </p:txBody>
      </p:sp>
      <p:sp>
        <p:nvSpPr>
          <p:cNvPr id="13" name="Titlu 1">
            <a:extLst>
              <a:ext uri="{FF2B5EF4-FFF2-40B4-BE49-F238E27FC236}">
                <a16:creationId xmlns:a16="http://schemas.microsoft.com/office/drawing/2014/main" id="{1B8A722E-2892-2443-C57D-E104B4FCF935}"/>
              </a:ext>
            </a:extLst>
          </p:cNvPr>
          <p:cNvSpPr>
            <a:spLocks noGrp="1"/>
          </p:cNvSpPr>
          <p:nvPr>
            <p:ph type="title"/>
          </p:nvPr>
        </p:nvSpPr>
        <p:spPr>
          <a:xfrm>
            <a:off x="339426" y="512466"/>
            <a:ext cx="7461360" cy="865198"/>
          </a:xfrm>
        </p:spPr>
        <p:txBody>
          <a:bodyPr>
            <a:noAutofit/>
          </a:bodyPr>
          <a:lstStyle/>
          <a:p>
            <a:r>
              <a:rPr lang="ro-RO" sz="4400" b="1" dirty="0">
                <a:latin typeface="Open sans" panose="020B0606030504020204" pitchFamily="34" charset="0"/>
                <a:ea typeface="Open sans" panose="020B0606030504020204" pitchFamily="34" charset="0"/>
                <a:cs typeface="Open sans" panose="020B0606030504020204" pitchFamily="34" charset="0"/>
              </a:rPr>
              <a:t>MATERIALS AND METHODS</a:t>
            </a:r>
            <a:endParaRPr lang="ro-RO" sz="4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4" name="Imagine 13" descr="O imagine care conține text, captură de ecran, Font, Albastru electric&#10;&#10;Descriere generată automat">
            <a:extLst>
              <a:ext uri="{FF2B5EF4-FFF2-40B4-BE49-F238E27FC236}">
                <a16:creationId xmlns:a16="http://schemas.microsoft.com/office/drawing/2014/main" id="{5981701B-8C01-9B12-34FC-239A3AF0263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pic>
        <p:nvPicPr>
          <p:cNvPr id="16" name="Imagine 15">
            <a:extLst>
              <a:ext uri="{FF2B5EF4-FFF2-40B4-BE49-F238E27FC236}">
                <a16:creationId xmlns:a16="http://schemas.microsoft.com/office/drawing/2014/main" id="{F8C11EBA-7274-E278-3C58-DB70D5B701E4}"/>
              </a:ext>
            </a:extLst>
          </p:cNvPr>
          <p:cNvPicPr>
            <a:picLocks noChangeAspect="1"/>
          </p:cNvPicPr>
          <p:nvPr/>
        </p:nvPicPr>
        <p:blipFill>
          <a:blip r:embed="rId3">
            <a:extLst>
              <a:ext uri="{28A0092B-C50C-407E-A947-70E740481C1C}">
                <a14:useLocalDpi xmlns:a14="http://schemas.microsoft.com/office/drawing/2010/main" val="0"/>
              </a:ext>
            </a:extLst>
          </a:blip>
          <a:srcRect l="32521"/>
          <a:stretch>
            <a:fillRect/>
          </a:stretch>
        </p:blipFill>
        <p:spPr>
          <a:xfrm rot="5400000">
            <a:off x="677007" y="1892257"/>
            <a:ext cx="3214511" cy="3889674"/>
          </a:xfrm>
          <a:prstGeom prst="rect">
            <a:avLst/>
          </a:prstGeom>
        </p:spPr>
      </p:pic>
      <p:sp>
        <p:nvSpPr>
          <p:cNvPr id="18" name="CasetăText 17">
            <a:extLst>
              <a:ext uri="{FF2B5EF4-FFF2-40B4-BE49-F238E27FC236}">
                <a16:creationId xmlns:a16="http://schemas.microsoft.com/office/drawing/2014/main" id="{9F754E5C-9906-77FD-84D7-A595FDE0BDDA}"/>
              </a:ext>
            </a:extLst>
          </p:cNvPr>
          <p:cNvSpPr txBox="1"/>
          <p:nvPr/>
        </p:nvSpPr>
        <p:spPr>
          <a:xfrm>
            <a:off x="430142" y="5003317"/>
            <a:ext cx="2038736" cy="369332"/>
          </a:xfrm>
          <a:prstGeom prst="rect">
            <a:avLst/>
          </a:prstGeom>
          <a:noFill/>
        </p:spPr>
        <p:txBody>
          <a:bodyPr wrap="square" rtlCol="0">
            <a:spAutoFit/>
          </a:bodyPr>
          <a:lstStyle/>
          <a:p>
            <a:r>
              <a:rPr lang="en-US" b="1" dirty="0">
                <a:solidFill>
                  <a:srgbClr val="FFFF00"/>
                </a:solidFill>
                <a:latin typeface="Open sans" panose="020B0606030504020204" pitchFamily="34" charset="0"/>
                <a:ea typeface="Open sans" panose="020B0606030504020204" pitchFamily="34" charset="0"/>
                <a:cs typeface="Open sans" panose="020B0606030504020204" pitchFamily="34" charset="0"/>
              </a:rPr>
              <a:t>S1</a:t>
            </a:r>
            <a:endParaRPr lang="ro-RO" b="1" dirty="0">
              <a:solidFill>
                <a:srgbClr val="FFFF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0" name="Imagine 19">
            <a:extLst>
              <a:ext uri="{FF2B5EF4-FFF2-40B4-BE49-F238E27FC236}">
                <a16:creationId xmlns:a16="http://schemas.microsoft.com/office/drawing/2014/main" id="{49AACE48-8401-B222-0B59-6E9E080013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02216" y="2627429"/>
            <a:ext cx="4624754" cy="3429000"/>
          </a:xfrm>
          <a:prstGeom prst="rect">
            <a:avLst/>
          </a:prstGeom>
        </p:spPr>
      </p:pic>
      <p:sp>
        <p:nvSpPr>
          <p:cNvPr id="22" name="CasetăText 21">
            <a:extLst>
              <a:ext uri="{FF2B5EF4-FFF2-40B4-BE49-F238E27FC236}">
                <a16:creationId xmlns:a16="http://schemas.microsoft.com/office/drawing/2014/main" id="{EF65B04B-9F97-429D-037A-3234BD3B4BA0}"/>
              </a:ext>
            </a:extLst>
          </p:cNvPr>
          <p:cNvSpPr txBox="1"/>
          <p:nvPr/>
        </p:nvSpPr>
        <p:spPr>
          <a:xfrm>
            <a:off x="3602216" y="5687097"/>
            <a:ext cx="2038736" cy="369332"/>
          </a:xfrm>
          <a:prstGeom prst="rect">
            <a:avLst/>
          </a:prstGeom>
          <a:noFill/>
        </p:spPr>
        <p:txBody>
          <a:bodyPr wrap="square" rtlCol="0">
            <a:spAutoFit/>
          </a:bodyPr>
          <a:lstStyle/>
          <a:p>
            <a:r>
              <a:rPr lang="en-US" b="1" dirty="0">
                <a:solidFill>
                  <a:srgbClr val="FFFF00"/>
                </a:solidFill>
                <a:latin typeface="Open sans" panose="020B0606030504020204" pitchFamily="34" charset="0"/>
                <a:ea typeface="Open sans" panose="020B0606030504020204" pitchFamily="34" charset="0"/>
                <a:cs typeface="Open sans" panose="020B0606030504020204" pitchFamily="34" charset="0"/>
              </a:rPr>
              <a:t>S7</a:t>
            </a:r>
            <a:endParaRPr lang="ro-RO" b="1" dirty="0">
              <a:solidFill>
                <a:srgbClr val="FFFF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4" name="Imagine 23">
            <a:extLst>
              <a:ext uri="{FF2B5EF4-FFF2-40B4-BE49-F238E27FC236}">
                <a16:creationId xmlns:a16="http://schemas.microsoft.com/office/drawing/2014/main" id="{363B7A97-F938-CD1F-0FEB-EFDF1D337A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6578" y="3153699"/>
            <a:ext cx="4335470" cy="3214512"/>
          </a:xfrm>
          <a:prstGeom prst="rect">
            <a:avLst/>
          </a:prstGeom>
        </p:spPr>
      </p:pic>
      <p:sp>
        <p:nvSpPr>
          <p:cNvPr id="26" name="CasetăText 25">
            <a:extLst>
              <a:ext uri="{FF2B5EF4-FFF2-40B4-BE49-F238E27FC236}">
                <a16:creationId xmlns:a16="http://schemas.microsoft.com/office/drawing/2014/main" id="{F5180B22-9E20-C1AE-4E0D-B7823C5FC7CF}"/>
              </a:ext>
            </a:extLst>
          </p:cNvPr>
          <p:cNvSpPr txBox="1"/>
          <p:nvPr/>
        </p:nvSpPr>
        <p:spPr>
          <a:xfrm>
            <a:off x="7894731" y="5935221"/>
            <a:ext cx="2038736" cy="369332"/>
          </a:xfrm>
          <a:prstGeom prst="rect">
            <a:avLst/>
          </a:prstGeom>
          <a:noFill/>
        </p:spPr>
        <p:txBody>
          <a:bodyPr wrap="square" rtlCol="0">
            <a:spAutoFit/>
          </a:bodyPr>
          <a:lstStyle/>
          <a:p>
            <a:r>
              <a:rPr lang="en-US" b="1" dirty="0">
                <a:solidFill>
                  <a:srgbClr val="FFFF00"/>
                </a:solidFill>
                <a:latin typeface="Open sans" panose="020B0606030504020204" pitchFamily="34" charset="0"/>
                <a:ea typeface="Open sans" panose="020B0606030504020204" pitchFamily="34" charset="0"/>
                <a:cs typeface="Open sans" panose="020B0606030504020204" pitchFamily="34" charset="0"/>
              </a:rPr>
              <a:t>S10</a:t>
            </a:r>
            <a:endParaRPr lang="ro-RO" b="1" dirty="0">
              <a:solidFill>
                <a:srgbClr val="FFFF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51418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982CD-1005-21B7-9F26-696F1557B46B}"/>
            </a:ext>
          </a:extLst>
        </p:cNvPr>
        <p:cNvGrpSpPr/>
        <p:nvPr/>
      </p:nvGrpSpPr>
      <p:grpSpPr>
        <a:xfrm>
          <a:off x="0" y="0"/>
          <a:ext cx="0" cy="0"/>
          <a:chOff x="0" y="0"/>
          <a:chExt cx="0" cy="0"/>
        </a:xfrm>
      </p:grpSpPr>
      <p:sp>
        <p:nvSpPr>
          <p:cNvPr id="5" name="CasetăText 2">
            <a:extLst>
              <a:ext uri="{FF2B5EF4-FFF2-40B4-BE49-F238E27FC236}">
                <a16:creationId xmlns:a16="http://schemas.microsoft.com/office/drawing/2014/main" id="{76A1720F-A41E-673B-7732-7011E1D90C10}"/>
              </a:ext>
            </a:extLst>
          </p:cNvPr>
          <p:cNvSpPr txBox="1"/>
          <p:nvPr/>
        </p:nvSpPr>
        <p:spPr>
          <a:xfrm>
            <a:off x="430142" y="1725301"/>
            <a:ext cx="2650602" cy="369332"/>
          </a:xfrm>
          <a:prstGeom prst="rect">
            <a:avLst/>
          </a:prstGeom>
          <a:noFill/>
        </p:spPr>
        <p:txBody>
          <a:bodyPr wrap="square" rtlCol="0">
            <a:spAutoFit/>
          </a:bodyPr>
          <a:lstStyle/>
          <a:p>
            <a:pPr marL="285750" indent="-285750">
              <a:buFont typeface="Wingdings" panose="05000000000000000000" pitchFamily="2" charset="2"/>
              <a:buChar char="ü"/>
            </a:pPr>
            <a:r>
              <a:rPr lang="en-US" b="1" dirty="0">
                <a:latin typeface="Open sans" panose="020B0606030504020204" pitchFamily="34" charset="0"/>
                <a:ea typeface="Open sans" panose="020B0606030504020204" pitchFamily="34" charset="0"/>
                <a:cs typeface="Open sans" panose="020B0606030504020204" pitchFamily="34" charset="0"/>
              </a:rPr>
              <a:t>FIELD WORK</a:t>
            </a:r>
            <a:endParaRPr lang="ro-RO" b="1"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Footer Placeholder 8">
            <a:extLst>
              <a:ext uri="{FF2B5EF4-FFF2-40B4-BE49-F238E27FC236}">
                <a16:creationId xmlns:a16="http://schemas.microsoft.com/office/drawing/2014/main" id="{EB4E08CC-F74A-F3AA-67A1-874D29BA6E5D}"/>
              </a:ext>
            </a:extLst>
          </p:cNvPr>
          <p:cNvSpPr txBox="1">
            <a:spLocks/>
          </p:cNvSpPr>
          <p:nvPr/>
        </p:nvSpPr>
        <p:spPr>
          <a:xfrm>
            <a:off x="9289977" y="6459784"/>
            <a:ext cx="2902023" cy="365125"/>
          </a:xfrm>
          <a:prstGeom prst="rect">
            <a:avLst/>
          </a:prstGeom>
        </p:spPr>
        <p:txBody>
          <a:bodyPr vert="horz" lIns="91440" tIns="45720" rIns="91440" bIns="45720" rtlCol="0" anchor="ctr"/>
          <a:lstStyle>
            <a:defPPr>
              <a:defRPr lang="en-US"/>
            </a:defPPr>
            <a:lvl1pPr marL="0" algn="ctr"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ro-RO" sz="3200" b="1" cap="none">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latin typeface="Arial Black" panose="020B0A04020102020204" pitchFamily="34" charset="0"/>
              </a:rPr>
              <a:t>RORS00063</a:t>
            </a:r>
            <a:endParaRPr lang="ro-RO" sz="3200" b="1" cap="none"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latin typeface="Arial Black" panose="020B0A04020102020204" pitchFamily="34" charset="0"/>
            </a:endParaRPr>
          </a:p>
        </p:txBody>
      </p:sp>
      <p:sp>
        <p:nvSpPr>
          <p:cNvPr id="12" name="CasetăText 11">
            <a:extLst>
              <a:ext uri="{FF2B5EF4-FFF2-40B4-BE49-F238E27FC236}">
                <a16:creationId xmlns:a16="http://schemas.microsoft.com/office/drawing/2014/main" id="{E765A1B2-E553-F64A-838A-BCA95D1C6857}"/>
              </a:ext>
            </a:extLst>
          </p:cNvPr>
          <p:cNvSpPr txBox="1"/>
          <p:nvPr/>
        </p:nvSpPr>
        <p:spPr>
          <a:xfrm>
            <a:off x="7714886" y="5871963"/>
            <a:ext cx="2038736" cy="369332"/>
          </a:xfrm>
          <a:prstGeom prst="rect">
            <a:avLst/>
          </a:prstGeom>
          <a:noFill/>
        </p:spPr>
        <p:txBody>
          <a:bodyPr wrap="square" rtlCol="0">
            <a:spAutoFit/>
          </a:bodyPr>
          <a:lstStyle/>
          <a:p>
            <a:r>
              <a:rPr lang="en-US" dirty="0">
                <a:solidFill>
                  <a:schemeClr val="bg1"/>
                </a:solidFill>
              </a:rPr>
              <a:t>Spring</a:t>
            </a:r>
            <a:endParaRPr lang="ro-RO" dirty="0">
              <a:solidFill>
                <a:schemeClr val="bg1"/>
              </a:solidFill>
            </a:endParaRPr>
          </a:p>
        </p:txBody>
      </p:sp>
      <p:sp>
        <p:nvSpPr>
          <p:cNvPr id="13" name="Titlu 1">
            <a:extLst>
              <a:ext uri="{FF2B5EF4-FFF2-40B4-BE49-F238E27FC236}">
                <a16:creationId xmlns:a16="http://schemas.microsoft.com/office/drawing/2014/main" id="{C347D1F3-7243-3273-8026-6003DCA96229}"/>
              </a:ext>
            </a:extLst>
          </p:cNvPr>
          <p:cNvSpPr>
            <a:spLocks noGrp="1"/>
          </p:cNvSpPr>
          <p:nvPr>
            <p:ph type="title"/>
          </p:nvPr>
        </p:nvSpPr>
        <p:spPr>
          <a:xfrm>
            <a:off x="339426" y="512466"/>
            <a:ext cx="7461360" cy="865198"/>
          </a:xfrm>
        </p:spPr>
        <p:txBody>
          <a:bodyPr>
            <a:noAutofit/>
          </a:bodyPr>
          <a:lstStyle/>
          <a:p>
            <a:r>
              <a:rPr lang="ro-RO" sz="4400" b="1" dirty="0">
                <a:latin typeface="Open sans" panose="020B0606030504020204" pitchFamily="34" charset="0"/>
                <a:ea typeface="Open sans" panose="020B0606030504020204" pitchFamily="34" charset="0"/>
                <a:cs typeface="Open sans" panose="020B0606030504020204" pitchFamily="34" charset="0"/>
              </a:rPr>
              <a:t>MATERIALS AND METHODS</a:t>
            </a:r>
            <a:endParaRPr lang="ro-RO" sz="4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4" name="Imagine 13" descr="O imagine care conține text, captură de ecran, Font, Albastru electric&#10;&#10;Descriere generată automat">
            <a:extLst>
              <a:ext uri="{FF2B5EF4-FFF2-40B4-BE49-F238E27FC236}">
                <a16:creationId xmlns:a16="http://schemas.microsoft.com/office/drawing/2014/main" id="{ADCD327E-7F96-5DE6-B21F-1B87897B1B3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pic>
        <p:nvPicPr>
          <p:cNvPr id="3" name="Imagine 2">
            <a:extLst>
              <a:ext uri="{FF2B5EF4-FFF2-40B4-BE49-F238E27FC236}">
                <a16:creationId xmlns:a16="http://schemas.microsoft.com/office/drawing/2014/main" id="{E7A06765-E1E3-0548-4753-2E7F2D2A9E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412957" y="2622278"/>
            <a:ext cx="4221162" cy="3165872"/>
          </a:xfrm>
          <a:prstGeom prst="rect">
            <a:avLst/>
          </a:prstGeom>
        </p:spPr>
      </p:pic>
      <p:pic>
        <p:nvPicPr>
          <p:cNvPr id="6" name="Imagine 5">
            <a:extLst>
              <a:ext uri="{FF2B5EF4-FFF2-40B4-BE49-F238E27FC236}">
                <a16:creationId xmlns:a16="http://schemas.microsoft.com/office/drawing/2014/main" id="{6972C0DC-C97E-2315-420F-120D96A6BA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7047470" y="2622276"/>
            <a:ext cx="4221163" cy="3165872"/>
          </a:xfrm>
          <a:prstGeom prst="rect">
            <a:avLst/>
          </a:prstGeom>
        </p:spPr>
      </p:pic>
      <p:pic>
        <p:nvPicPr>
          <p:cNvPr id="9" name="Imagine 8">
            <a:extLst>
              <a:ext uri="{FF2B5EF4-FFF2-40B4-BE49-F238E27FC236}">
                <a16:creationId xmlns:a16="http://schemas.microsoft.com/office/drawing/2014/main" id="{BD2E28AC-54BE-0751-8996-B73EB2275F4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3718600" y="2622276"/>
            <a:ext cx="4221165" cy="3165874"/>
          </a:xfrm>
          <a:prstGeom prst="rect">
            <a:avLst/>
          </a:prstGeom>
        </p:spPr>
      </p:pic>
      <p:sp>
        <p:nvSpPr>
          <p:cNvPr id="11" name="CasetăText 10">
            <a:extLst>
              <a:ext uri="{FF2B5EF4-FFF2-40B4-BE49-F238E27FC236}">
                <a16:creationId xmlns:a16="http://schemas.microsoft.com/office/drawing/2014/main" id="{DAEBEC94-6B46-D89D-F1E4-441269597269}"/>
              </a:ext>
            </a:extLst>
          </p:cNvPr>
          <p:cNvSpPr txBox="1"/>
          <p:nvPr/>
        </p:nvSpPr>
        <p:spPr>
          <a:xfrm>
            <a:off x="1082167" y="2204798"/>
            <a:ext cx="2038736" cy="369332"/>
          </a:xfrm>
          <a:prstGeom prst="rect">
            <a:avLst/>
          </a:prstGeom>
          <a:noFill/>
        </p:spPr>
        <p:txBody>
          <a:bodyPr wrap="square" rtlCol="0">
            <a:spAutoFit/>
          </a:bodyPr>
          <a:lstStyle/>
          <a:p>
            <a:r>
              <a:rPr lang="en-US" b="1" dirty="0">
                <a:solidFill>
                  <a:srgbClr val="FFFF00"/>
                </a:solidFill>
                <a:latin typeface="Open sans" panose="020B0606030504020204" pitchFamily="34" charset="0"/>
                <a:ea typeface="Open sans" panose="020B0606030504020204" pitchFamily="34" charset="0"/>
                <a:cs typeface="Open sans" panose="020B0606030504020204" pitchFamily="34" charset="0"/>
              </a:rPr>
              <a:t>A1</a:t>
            </a:r>
            <a:endParaRPr lang="ro-RO" b="1" dirty="0">
              <a:solidFill>
                <a:srgbClr val="FFFF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45181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ine 9">
            <a:extLst>
              <a:ext uri="{FF2B5EF4-FFF2-40B4-BE49-F238E27FC236}">
                <a16:creationId xmlns:a16="http://schemas.microsoft.com/office/drawing/2014/main" id="{25459D37-6D45-B853-85EE-5CAB46E90B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532" y="2287427"/>
            <a:ext cx="3764280" cy="2823210"/>
          </a:xfrm>
          <a:prstGeom prst="rect">
            <a:avLst/>
          </a:prstGeom>
        </p:spPr>
      </p:pic>
      <p:pic>
        <p:nvPicPr>
          <p:cNvPr id="14" name="Imagine 13">
            <a:extLst>
              <a:ext uri="{FF2B5EF4-FFF2-40B4-BE49-F238E27FC236}">
                <a16:creationId xmlns:a16="http://schemas.microsoft.com/office/drawing/2014/main" id="{A28B4A95-0E5C-39CF-66B3-C8A0CDE9D5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4840" y="2742040"/>
            <a:ext cx="3927536" cy="3071460"/>
          </a:xfrm>
          <a:prstGeom prst="rect">
            <a:avLst/>
          </a:prstGeom>
        </p:spPr>
      </p:pic>
      <p:sp>
        <p:nvSpPr>
          <p:cNvPr id="2" name="Titlu 1">
            <a:extLst>
              <a:ext uri="{FF2B5EF4-FFF2-40B4-BE49-F238E27FC236}">
                <a16:creationId xmlns:a16="http://schemas.microsoft.com/office/drawing/2014/main" id="{C81F355A-11BB-FABD-7EEC-9CEAF045C7D4}"/>
              </a:ext>
            </a:extLst>
          </p:cNvPr>
          <p:cNvSpPr>
            <a:spLocks noGrp="1"/>
          </p:cNvSpPr>
          <p:nvPr>
            <p:ph type="title"/>
          </p:nvPr>
        </p:nvSpPr>
        <p:spPr>
          <a:xfrm>
            <a:off x="339426" y="512466"/>
            <a:ext cx="7461360" cy="865198"/>
          </a:xfrm>
        </p:spPr>
        <p:txBody>
          <a:bodyPr>
            <a:noAutofit/>
          </a:bodyPr>
          <a:lstStyle/>
          <a:p>
            <a:r>
              <a:rPr lang="ro-RO" sz="4400" b="1" dirty="0">
                <a:latin typeface="Open sans" panose="020B0606030504020204" pitchFamily="34" charset="0"/>
                <a:ea typeface="Open sans" panose="020B0606030504020204" pitchFamily="34" charset="0"/>
                <a:cs typeface="Open sans" panose="020B0606030504020204" pitchFamily="34" charset="0"/>
              </a:rPr>
              <a:t>MATERIALS AND METHODS</a:t>
            </a:r>
            <a:endParaRPr lang="ro-RO" sz="4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7" name="Imagine 6" descr="O imagine care conține text, captură de ecran, Font, Albastru electric&#10;&#10;Descriere generată automat">
            <a:extLst>
              <a:ext uri="{FF2B5EF4-FFF2-40B4-BE49-F238E27FC236}">
                <a16:creationId xmlns:a16="http://schemas.microsoft.com/office/drawing/2014/main" id="{E2551197-A08C-C04C-0E0E-C30DCF14E473}"/>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pic>
        <p:nvPicPr>
          <p:cNvPr id="8" name="Picture 7"/>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298755" y="4693298"/>
            <a:ext cx="3840574" cy="1610641"/>
          </a:xfrm>
          <a:prstGeom prst="rect">
            <a:avLst/>
          </a:prstGeom>
        </p:spPr>
      </p:pic>
      <p:sp>
        <p:nvSpPr>
          <p:cNvPr id="9" name="Footer Placeholder 8"/>
          <p:cNvSpPr>
            <a:spLocks noGrp="1"/>
          </p:cNvSpPr>
          <p:nvPr>
            <p:ph type="ftr" sz="quarter" idx="11"/>
          </p:nvPr>
        </p:nvSpPr>
        <p:spPr>
          <a:xfrm>
            <a:off x="9237305" y="6413132"/>
            <a:ext cx="2902023" cy="365125"/>
          </a:xfrm>
        </p:spPr>
        <p:txBody>
          <a:bodyPr/>
          <a:lstStyle/>
          <a:p>
            <a:pPr algn="r"/>
            <a:r>
              <a:rPr lang="ro-RO" sz="3200" b="1" cap="none"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latin typeface="Arial Black" panose="020B0A04020102020204" pitchFamily="34" charset="0"/>
              </a:rPr>
              <a:t>RORS00063</a:t>
            </a:r>
          </a:p>
        </p:txBody>
      </p:sp>
      <p:sp>
        <p:nvSpPr>
          <p:cNvPr id="4" name="CasetăText 3">
            <a:extLst>
              <a:ext uri="{FF2B5EF4-FFF2-40B4-BE49-F238E27FC236}">
                <a16:creationId xmlns:a16="http://schemas.microsoft.com/office/drawing/2014/main" id="{BE3D4752-ED9F-E3FA-EBCD-76BA5FED5E11}"/>
              </a:ext>
            </a:extLst>
          </p:cNvPr>
          <p:cNvSpPr txBox="1"/>
          <p:nvPr/>
        </p:nvSpPr>
        <p:spPr>
          <a:xfrm>
            <a:off x="229532" y="1921397"/>
            <a:ext cx="3840574" cy="369332"/>
          </a:xfrm>
          <a:prstGeom prst="rect">
            <a:avLst/>
          </a:prstGeom>
          <a:noFill/>
        </p:spPr>
        <p:txBody>
          <a:bodyPr wrap="square" rtlCol="0">
            <a:spAutoFit/>
          </a:bodyPr>
          <a:lstStyle/>
          <a:p>
            <a:pPr marL="285750" indent="-285750">
              <a:buFont typeface="Wingdings" panose="05000000000000000000" pitchFamily="2" charset="2"/>
              <a:buChar char="ü"/>
            </a:pPr>
            <a:r>
              <a:rPr lang="en-US" b="1" dirty="0">
                <a:latin typeface="Open sans" panose="020B0606030504020204" pitchFamily="34" charset="0"/>
                <a:ea typeface="Open sans" panose="020B0606030504020204" pitchFamily="34" charset="0"/>
                <a:cs typeface="Open sans" panose="020B0606030504020204" pitchFamily="34" charset="0"/>
              </a:rPr>
              <a:t>LABORATORY ANALYSIS</a:t>
            </a:r>
            <a:endParaRPr lang="ro-RO"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Imagine 11">
            <a:extLst>
              <a:ext uri="{FF2B5EF4-FFF2-40B4-BE49-F238E27FC236}">
                <a16:creationId xmlns:a16="http://schemas.microsoft.com/office/drawing/2014/main" id="{A9F5EF2D-CA05-F079-1A2F-BE82E21FD7F5}"/>
              </a:ext>
            </a:extLst>
          </p:cNvPr>
          <p:cNvPicPr>
            <a:picLocks noChangeAspect="1"/>
          </p:cNvPicPr>
          <p:nvPr/>
        </p:nvPicPr>
        <p:blipFill>
          <a:blip r:embed="rId7">
            <a:extLst>
              <a:ext uri="{28A0092B-C50C-407E-A947-70E740481C1C}">
                <a14:useLocalDpi xmlns:a14="http://schemas.microsoft.com/office/drawing/2010/main" val="0"/>
              </a:ext>
            </a:extLst>
          </a:blip>
          <a:srcRect l="5975" r="10429"/>
          <a:stretch>
            <a:fillRect/>
          </a:stretch>
        </p:blipFill>
        <p:spPr>
          <a:xfrm>
            <a:off x="7403404" y="3522324"/>
            <a:ext cx="4735924" cy="2823210"/>
          </a:xfrm>
          <a:prstGeom prst="rect">
            <a:avLst/>
          </a:prstGeom>
        </p:spPr>
      </p:pic>
    </p:spTree>
    <p:extLst>
      <p:ext uri="{BB962C8B-B14F-4D97-AF65-F5344CB8AC3E}">
        <p14:creationId xmlns:p14="http://schemas.microsoft.com/office/powerpoint/2010/main" val="3094630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reptunghi 2">
            <a:extLst>
              <a:ext uri="{FF2B5EF4-FFF2-40B4-BE49-F238E27FC236}">
                <a16:creationId xmlns:a16="http://schemas.microsoft.com/office/drawing/2014/main" id="{3F5B57B9-712B-E9E9-C9DD-2A0EFA6D413E}"/>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29CFD47A-178A-5B4D-7BA7-BD68ADAA7AD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4" name="Title 1">
            <a:extLst>
              <a:ext uri="{FF2B5EF4-FFF2-40B4-BE49-F238E27FC236}">
                <a16:creationId xmlns:a16="http://schemas.microsoft.com/office/drawing/2014/main" id="{4C92C32A-3D3D-78CF-F6FA-F2734BB3232E}"/>
              </a:ext>
            </a:extLst>
          </p:cNvPr>
          <p:cNvSpPr txBox="1">
            <a:spLocks/>
          </p:cNvSpPr>
          <p:nvPr/>
        </p:nvSpPr>
        <p:spPr>
          <a:xfrm>
            <a:off x="235194" y="599490"/>
            <a:ext cx="7800109" cy="78970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000" b="1" noProof="0" dirty="0">
                <a:latin typeface="Open Sans" panose="020B0606030504020204" pitchFamily="34" charset="0"/>
                <a:ea typeface="Open Sans" panose="020B0606030504020204" pitchFamily="34" charset="0"/>
                <a:cs typeface="Open Sans" panose="020B0606030504020204" pitchFamily="34" charset="0"/>
              </a:rPr>
              <a:t>WATER</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noProof="0" dirty="0">
                <a:latin typeface="Open Sans" panose="020B0606030504020204" pitchFamily="34" charset="0"/>
                <a:ea typeface="Open Sans" panose="020B0606030504020204" pitchFamily="34" charset="0"/>
                <a:cs typeface="Open Sans" panose="020B0606030504020204" pitchFamily="34" charset="0"/>
              </a:rPr>
              <a:t>SAMPLES</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noProof="0" dirty="0">
                <a:latin typeface="Open Sans" panose="020B0606030504020204" pitchFamily="34" charset="0"/>
                <a:ea typeface="Open Sans" panose="020B0606030504020204" pitchFamily="34" charset="0"/>
                <a:cs typeface="Open Sans" panose="020B0606030504020204" pitchFamily="34" charset="0"/>
              </a:rPr>
              <a:t>COLLECTION</a:t>
            </a:r>
            <a:r>
              <a:rPr lang="ro-RO" sz="4000" b="1" dirty="0">
                <a:latin typeface="Open Sans" panose="020B0606030504020204" pitchFamily="34" charset="0"/>
                <a:ea typeface="Open Sans" panose="020B0606030504020204" pitchFamily="34" charset="0"/>
                <a:cs typeface="Open Sans" panose="020B0606030504020204" pitchFamily="34" charset="0"/>
              </a:rPr>
              <a:t> </a:t>
            </a:r>
          </a:p>
        </p:txBody>
      </p:sp>
      <p:sp>
        <p:nvSpPr>
          <p:cNvPr id="9" name="TextBox 8">
            <a:extLst>
              <a:ext uri="{FF2B5EF4-FFF2-40B4-BE49-F238E27FC236}">
                <a16:creationId xmlns:a16="http://schemas.microsoft.com/office/drawing/2014/main" id="{7625794C-588D-0C66-A82E-98CFDDBA5E08}"/>
              </a:ext>
            </a:extLst>
          </p:cNvPr>
          <p:cNvSpPr txBox="1"/>
          <p:nvPr/>
        </p:nvSpPr>
        <p:spPr>
          <a:xfrm>
            <a:off x="1791501" y="5833641"/>
            <a:ext cx="3905114" cy="369332"/>
          </a:xfrm>
          <a:prstGeom prst="rect">
            <a:avLst/>
          </a:prstGeom>
          <a:noFill/>
        </p:spPr>
        <p:txBody>
          <a:bodyPr wrap="square">
            <a:spAutoFit/>
          </a:bodyPr>
          <a:lstStyle/>
          <a:p>
            <a:r>
              <a:rPr lang="en-US" sz="1800" b="1" i="0" u="none" strike="noStrike" baseline="0" dirty="0">
                <a:latin typeface="Open Sans" panose="020B0606030504020204" pitchFamily="34" charset="0"/>
                <a:ea typeface="Open Sans" panose="020B0606030504020204" pitchFamily="34" charset="0"/>
                <a:cs typeface="Open Sans" panose="020B0606030504020204" pitchFamily="34" charset="0"/>
              </a:rPr>
              <a:t>Map of water sampling locations </a:t>
            </a:r>
            <a:endParaRPr lang="ro-RO"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TextBox 10">
            <a:extLst>
              <a:ext uri="{FF2B5EF4-FFF2-40B4-BE49-F238E27FC236}">
                <a16:creationId xmlns:a16="http://schemas.microsoft.com/office/drawing/2014/main" id="{35B64C29-4689-5E1C-AB45-A2460BCCD7CE}"/>
              </a:ext>
            </a:extLst>
          </p:cNvPr>
          <p:cNvSpPr txBox="1"/>
          <p:nvPr/>
        </p:nvSpPr>
        <p:spPr>
          <a:xfrm>
            <a:off x="7933006" y="1260298"/>
            <a:ext cx="4508964" cy="353943"/>
          </a:xfrm>
          <a:prstGeom prst="rect">
            <a:avLst/>
          </a:prstGeom>
          <a:noFill/>
        </p:spPr>
        <p:txBody>
          <a:bodyPr wrap="square">
            <a:spAutoFit/>
          </a:bodyPr>
          <a:lstStyle/>
          <a:p>
            <a:r>
              <a:rPr lang="en-US" sz="1700" b="1" i="0" u="none" strike="noStrike" baseline="0" dirty="0">
                <a:solidFill>
                  <a:srgbClr val="C00000"/>
                </a:solidFill>
                <a:latin typeface="Open Sans" panose="020B0606030504020204" pitchFamily="34" charset="0"/>
                <a:ea typeface="Open Sans" panose="020B0606030504020204" pitchFamily="34" charset="0"/>
                <a:cs typeface="Open Sans" panose="020B0606030504020204" pitchFamily="34" charset="0"/>
              </a:rPr>
              <a:t>Table 1. Surface water sampling data </a:t>
            </a:r>
            <a:endParaRPr lang="ro-RO" sz="1700" b="1"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5" name="Picture 14">
            <a:extLst>
              <a:ext uri="{FF2B5EF4-FFF2-40B4-BE49-F238E27FC236}">
                <a16:creationId xmlns:a16="http://schemas.microsoft.com/office/drawing/2014/main" id="{ED5DC90E-ED2D-ABC3-06C1-EAE36A66FECB}"/>
              </a:ext>
            </a:extLst>
          </p:cNvPr>
          <p:cNvPicPr>
            <a:picLocks noChangeAspect="1"/>
          </p:cNvPicPr>
          <p:nvPr/>
        </p:nvPicPr>
        <p:blipFill>
          <a:blip r:embed="rId4"/>
          <a:srcRect b="7993"/>
          <a:stretch>
            <a:fillRect/>
          </a:stretch>
        </p:blipFill>
        <p:spPr>
          <a:xfrm>
            <a:off x="8035303" y="1614242"/>
            <a:ext cx="3768279" cy="3030936"/>
          </a:xfrm>
          <a:prstGeom prst="rect">
            <a:avLst/>
          </a:prstGeom>
        </p:spPr>
      </p:pic>
      <p:pic>
        <p:nvPicPr>
          <p:cNvPr id="2" name="Imagine 1" descr="O imagine care conține hartă, captură de ecran, Fotografie aeriană, Vedere de sus&#10;&#10;Conținutul generat de inteligența artificială poate fi incorect.">
            <a:extLst>
              <a:ext uri="{FF2B5EF4-FFF2-40B4-BE49-F238E27FC236}">
                <a16:creationId xmlns:a16="http://schemas.microsoft.com/office/drawing/2014/main" id="{A57B4FDE-3BD0-4DFC-D329-0CBC89A42A63}"/>
              </a:ext>
            </a:extLst>
          </p:cNvPr>
          <p:cNvPicPr>
            <a:picLocks noChangeAspect="1"/>
          </p:cNvPicPr>
          <p:nvPr/>
        </p:nvPicPr>
        <p:blipFill>
          <a:blip r:embed="rId5"/>
          <a:stretch>
            <a:fillRect/>
          </a:stretch>
        </p:blipFill>
        <p:spPr>
          <a:xfrm>
            <a:off x="206879" y="1500728"/>
            <a:ext cx="7716717" cy="4332913"/>
          </a:xfrm>
          <a:prstGeom prst="rect">
            <a:avLst/>
          </a:prstGeom>
        </p:spPr>
      </p:pic>
      <p:sp>
        <p:nvSpPr>
          <p:cNvPr id="6" name="CasetăText 5">
            <a:extLst>
              <a:ext uri="{FF2B5EF4-FFF2-40B4-BE49-F238E27FC236}">
                <a16:creationId xmlns:a16="http://schemas.microsoft.com/office/drawing/2014/main" id="{EE7A179F-DEB2-FB43-FF92-E19F1BE046AD}"/>
              </a:ext>
            </a:extLst>
          </p:cNvPr>
          <p:cNvSpPr txBox="1"/>
          <p:nvPr/>
        </p:nvSpPr>
        <p:spPr>
          <a:xfrm>
            <a:off x="8035303" y="4604718"/>
            <a:ext cx="3905114" cy="1754326"/>
          </a:xfrm>
          <a:prstGeom prst="rect">
            <a:avLst/>
          </a:prstGeom>
          <a:noFill/>
        </p:spPr>
        <p:txBody>
          <a:bodyPr wrap="square" rtlCol="0">
            <a:spAutoFit/>
          </a:bodyPr>
          <a:lstStyle/>
          <a:p>
            <a:r>
              <a:rPr lang="en-US" dirty="0"/>
              <a:t>W1, W2 –outside mining zone;</a:t>
            </a:r>
          </a:p>
          <a:p>
            <a:r>
              <a:rPr lang="en-US" dirty="0"/>
              <a:t>W3, W4 – near tailing ponds;</a:t>
            </a:r>
          </a:p>
          <a:p>
            <a:r>
              <a:rPr lang="en-US" dirty="0"/>
              <a:t>W5 – near mining career;</a:t>
            </a:r>
          </a:p>
          <a:p>
            <a:r>
              <a:rPr lang="en-US" dirty="0"/>
              <a:t>W6, W7 –  Danube River downstream tailing ponds;</a:t>
            </a:r>
          </a:p>
          <a:p>
            <a:r>
              <a:rPr lang="en-US" dirty="0"/>
              <a:t>W8, W9, W10 – groundwater;</a:t>
            </a:r>
            <a:endParaRPr lang="ro-RO" dirty="0"/>
          </a:p>
        </p:txBody>
      </p:sp>
    </p:spTree>
    <p:extLst>
      <p:ext uri="{BB962C8B-B14F-4D97-AF65-F5344CB8AC3E}">
        <p14:creationId xmlns:p14="http://schemas.microsoft.com/office/powerpoint/2010/main" val="3881686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037C10-8764-95A1-BAF3-6E002DFDE1B0}"/>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AE2AC409-8BC3-830D-2005-50DACCE68D1C}"/>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D9066A8B-F08F-981A-E79B-56CE10EEF3D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4" name="Title 1">
            <a:extLst>
              <a:ext uri="{FF2B5EF4-FFF2-40B4-BE49-F238E27FC236}">
                <a16:creationId xmlns:a16="http://schemas.microsoft.com/office/drawing/2014/main" id="{37C495C6-2BD3-9C76-A98C-AE084588179A}"/>
              </a:ext>
            </a:extLst>
          </p:cNvPr>
          <p:cNvSpPr txBox="1">
            <a:spLocks/>
          </p:cNvSpPr>
          <p:nvPr/>
        </p:nvSpPr>
        <p:spPr>
          <a:xfrm>
            <a:off x="493400" y="360484"/>
            <a:ext cx="7800109" cy="78970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ro-RO" sz="4000" b="1" dirty="0">
                <a:latin typeface="Open Sans" panose="020B0606030504020204" pitchFamily="34" charset="0"/>
                <a:ea typeface="Open Sans" panose="020B0606030504020204" pitchFamily="34" charset="0"/>
                <a:cs typeface="Open Sans" panose="020B0606030504020204" pitchFamily="34" charset="0"/>
              </a:rPr>
              <a:t>WATER </a:t>
            </a:r>
            <a:r>
              <a:rPr lang="en-US" sz="4000" b="1" noProof="0" dirty="0">
                <a:latin typeface="Open Sans" panose="020B0606030504020204" pitchFamily="34" charset="0"/>
                <a:ea typeface="Open Sans" panose="020B0606030504020204" pitchFamily="34" charset="0"/>
                <a:cs typeface="Open Sans" panose="020B0606030504020204" pitchFamily="34" charset="0"/>
              </a:rPr>
              <a:t>SAMPLES</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dirty="0">
                <a:latin typeface="Open Sans" panose="020B0606030504020204" pitchFamily="34" charset="0"/>
                <a:ea typeface="Open Sans" panose="020B0606030504020204" pitchFamily="34" charset="0"/>
                <a:cs typeface="Open Sans" panose="020B0606030504020204" pitchFamily="34" charset="0"/>
              </a:rPr>
              <a:t>ANALYSIS</a:t>
            </a:r>
            <a:r>
              <a:rPr lang="ro-RO" sz="4000" b="1" dirty="0">
                <a:latin typeface="Open Sans" panose="020B0606030504020204" pitchFamily="34" charset="0"/>
                <a:ea typeface="Open Sans" panose="020B0606030504020204" pitchFamily="34" charset="0"/>
                <a:cs typeface="Open Sans" panose="020B0606030504020204" pitchFamily="34" charset="0"/>
              </a:rPr>
              <a:t> </a:t>
            </a:r>
          </a:p>
        </p:txBody>
      </p:sp>
      <p:sp>
        <p:nvSpPr>
          <p:cNvPr id="6" name="TextBox 5">
            <a:extLst>
              <a:ext uri="{FF2B5EF4-FFF2-40B4-BE49-F238E27FC236}">
                <a16:creationId xmlns:a16="http://schemas.microsoft.com/office/drawing/2014/main" id="{0D4555EE-C1E0-9248-F4B5-62DF7850DBF1}"/>
              </a:ext>
            </a:extLst>
          </p:cNvPr>
          <p:cNvSpPr txBox="1"/>
          <p:nvPr/>
        </p:nvSpPr>
        <p:spPr>
          <a:xfrm>
            <a:off x="441898" y="1204817"/>
            <a:ext cx="1195339" cy="646331"/>
          </a:xfrm>
          <a:prstGeom prst="rect">
            <a:avLst/>
          </a:prstGeom>
          <a:noFill/>
        </p:spPr>
        <p:txBody>
          <a:bodyPr wrap="square">
            <a:spAutoFit/>
          </a:bodyPr>
          <a:lstStyle/>
          <a:p>
            <a:r>
              <a:rPr lang="en-US" sz="3600" b="1" i="0" u="none" strike="noStrike" baseline="0" dirty="0">
                <a:solidFill>
                  <a:srgbClr val="7030A0"/>
                </a:solidFill>
                <a:latin typeface="Open Sans" panose="020B0606030504020204" pitchFamily="34" charset="0"/>
                <a:ea typeface="Open Sans" panose="020B0606030504020204" pitchFamily="34" charset="0"/>
                <a:cs typeface="Open Sans" panose="020B0606030504020204" pitchFamily="34" charset="0"/>
              </a:rPr>
              <a:t>pH</a:t>
            </a:r>
            <a:endParaRPr lang="ro-RO" sz="3600" b="1" dirty="0">
              <a:solidFill>
                <a:srgbClr val="7030A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5" name="Imagine 14">
            <a:extLst>
              <a:ext uri="{FF2B5EF4-FFF2-40B4-BE49-F238E27FC236}">
                <a16:creationId xmlns:a16="http://schemas.microsoft.com/office/drawing/2014/main" id="{59F10100-5BCB-A0CA-FA54-58DF10035BA1}"/>
              </a:ext>
            </a:extLst>
          </p:cNvPr>
          <p:cNvPicPr>
            <a:picLocks noChangeAspect="1"/>
          </p:cNvPicPr>
          <p:nvPr/>
        </p:nvPicPr>
        <p:blipFill>
          <a:blip r:embed="rId4"/>
          <a:stretch>
            <a:fillRect/>
          </a:stretch>
        </p:blipFill>
        <p:spPr>
          <a:xfrm>
            <a:off x="113400" y="2253027"/>
            <a:ext cx="8560108" cy="4050912"/>
          </a:xfrm>
          <a:prstGeom prst="rect">
            <a:avLst/>
          </a:prstGeom>
        </p:spPr>
      </p:pic>
      <p:pic>
        <p:nvPicPr>
          <p:cNvPr id="17" name="Imagine 16">
            <a:extLst>
              <a:ext uri="{FF2B5EF4-FFF2-40B4-BE49-F238E27FC236}">
                <a16:creationId xmlns:a16="http://schemas.microsoft.com/office/drawing/2014/main" id="{BF5CE3A0-32F8-AA82-6EA2-A228589ED6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26579" y="3438984"/>
            <a:ext cx="3552021" cy="2664016"/>
          </a:xfrm>
          <a:prstGeom prst="ellipse">
            <a:avLst/>
          </a:prstGeom>
          <a:ln>
            <a:noFill/>
          </a:ln>
          <a:effectLst>
            <a:softEdge rad="112500"/>
          </a:effectLst>
        </p:spPr>
      </p:pic>
    </p:spTree>
    <p:extLst>
      <p:ext uri="{BB962C8B-B14F-4D97-AF65-F5344CB8AC3E}">
        <p14:creationId xmlns:p14="http://schemas.microsoft.com/office/powerpoint/2010/main" val="1448844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B289B-3987-2B09-9684-B093060B6010}"/>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8E9C59BB-5BA5-F985-E24B-A11C7E86161F}"/>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2A6E4893-219F-0DA5-50CA-F519D025A19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6" name="TextBox 5">
            <a:extLst>
              <a:ext uri="{FF2B5EF4-FFF2-40B4-BE49-F238E27FC236}">
                <a16:creationId xmlns:a16="http://schemas.microsoft.com/office/drawing/2014/main" id="{EBAFE15E-81AE-A07D-D00A-EDD7420EE3BB}"/>
              </a:ext>
            </a:extLst>
          </p:cNvPr>
          <p:cNvSpPr txBox="1"/>
          <p:nvPr/>
        </p:nvSpPr>
        <p:spPr>
          <a:xfrm>
            <a:off x="368299" y="1288190"/>
            <a:ext cx="5995939" cy="584775"/>
          </a:xfrm>
          <a:prstGeom prst="rect">
            <a:avLst/>
          </a:prstGeom>
          <a:noFill/>
        </p:spPr>
        <p:txBody>
          <a:bodyPr wrap="square">
            <a:spAutoFit/>
          </a:bodyPr>
          <a:lstStyle/>
          <a:p>
            <a:r>
              <a:rPr lang="en-US" sz="3200" b="1" i="0" u="none" strike="noStrike" baseline="0" dirty="0">
                <a:solidFill>
                  <a:srgbClr val="7030A0"/>
                </a:solidFill>
                <a:latin typeface="Open Sans" panose="020B0606030504020204" pitchFamily="34" charset="0"/>
                <a:ea typeface="Open Sans" panose="020B0606030504020204" pitchFamily="34" charset="0"/>
                <a:cs typeface="Open Sans" panose="020B0606030504020204" pitchFamily="34" charset="0"/>
              </a:rPr>
              <a:t>Dissolved oxygen</a:t>
            </a:r>
            <a:endParaRPr lang="ro-RO" sz="3200" b="1" dirty="0">
              <a:solidFill>
                <a:srgbClr val="7030A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1">
            <a:extLst>
              <a:ext uri="{FF2B5EF4-FFF2-40B4-BE49-F238E27FC236}">
                <a16:creationId xmlns:a16="http://schemas.microsoft.com/office/drawing/2014/main" id="{5E0B0A01-9948-5890-C07F-6946A57AE3ED}"/>
              </a:ext>
            </a:extLst>
          </p:cNvPr>
          <p:cNvSpPr txBox="1">
            <a:spLocks/>
          </p:cNvSpPr>
          <p:nvPr/>
        </p:nvSpPr>
        <p:spPr>
          <a:xfrm>
            <a:off x="493400" y="360484"/>
            <a:ext cx="7800109" cy="78970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ro-RO" sz="4000" b="1" dirty="0">
                <a:latin typeface="Open Sans" panose="020B0606030504020204" pitchFamily="34" charset="0"/>
                <a:ea typeface="Open Sans" panose="020B0606030504020204" pitchFamily="34" charset="0"/>
                <a:cs typeface="Open Sans" panose="020B0606030504020204" pitchFamily="34" charset="0"/>
              </a:rPr>
              <a:t>WATER </a:t>
            </a:r>
            <a:r>
              <a:rPr lang="en-US" sz="4000" b="1" noProof="0" dirty="0">
                <a:latin typeface="Open Sans" panose="020B0606030504020204" pitchFamily="34" charset="0"/>
                <a:ea typeface="Open Sans" panose="020B0606030504020204" pitchFamily="34" charset="0"/>
                <a:cs typeface="Open Sans" panose="020B0606030504020204" pitchFamily="34" charset="0"/>
              </a:rPr>
              <a:t>SAMPLES</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dirty="0">
                <a:latin typeface="Open Sans" panose="020B0606030504020204" pitchFamily="34" charset="0"/>
                <a:ea typeface="Open Sans" panose="020B0606030504020204" pitchFamily="34" charset="0"/>
                <a:cs typeface="Open Sans" panose="020B0606030504020204" pitchFamily="34" charset="0"/>
              </a:rPr>
              <a:t>ANALYSIS</a:t>
            </a:r>
            <a:r>
              <a:rPr lang="ro-RO" sz="4000" b="1" dirty="0">
                <a:latin typeface="Open Sans" panose="020B0606030504020204" pitchFamily="34" charset="0"/>
                <a:ea typeface="Open Sans" panose="020B0606030504020204" pitchFamily="34" charset="0"/>
                <a:cs typeface="Open Sans" panose="020B0606030504020204" pitchFamily="34" charset="0"/>
              </a:rPr>
              <a:t> </a:t>
            </a:r>
          </a:p>
        </p:txBody>
      </p:sp>
      <p:pic>
        <p:nvPicPr>
          <p:cNvPr id="13" name="Imagine 12">
            <a:extLst>
              <a:ext uri="{FF2B5EF4-FFF2-40B4-BE49-F238E27FC236}">
                <a16:creationId xmlns:a16="http://schemas.microsoft.com/office/drawing/2014/main" id="{4B2F1138-7BAC-BB11-4B5E-F190CF95A0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03073" y="1868951"/>
            <a:ext cx="3048000" cy="4064000"/>
          </a:xfrm>
          <a:prstGeom prst="ellipse">
            <a:avLst/>
          </a:prstGeom>
          <a:ln>
            <a:noFill/>
          </a:ln>
          <a:effectLst>
            <a:softEdge rad="112500"/>
          </a:effectLst>
        </p:spPr>
      </p:pic>
      <p:pic>
        <p:nvPicPr>
          <p:cNvPr id="4" name="Imagine 3">
            <a:extLst>
              <a:ext uri="{FF2B5EF4-FFF2-40B4-BE49-F238E27FC236}">
                <a16:creationId xmlns:a16="http://schemas.microsoft.com/office/drawing/2014/main" id="{ADDA844D-7685-92B1-7773-609A2885B652}"/>
              </a:ext>
            </a:extLst>
          </p:cNvPr>
          <p:cNvPicPr>
            <a:picLocks noChangeAspect="1"/>
          </p:cNvPicPr>
          <p:nvPr/>
        </p:nvPicPr>
        <p:blipFill>
          <a:blip r:embed="rId5"/>
          <a:stretch>
            <a:fillRect/>
          </a:stretch>
        </p:blipFill>
        <p:spPr>
          <a:xfrm>
            <a:off x="86284" y="2010962"/>
            <a:ext cx="7952582" cy="4314605"/>
          </a:xfrm>
          <a:prstGeom prst="rect">
            <a:avLst/>
          </a:prstGeom>
        </p:spPr>
      </p:pic>
    </p:spTree>
    <p:extLst>
      <p:ext uri="{BB962C8B-B14F-4D97-AF65-F5344CB8AC3E}">
        <p14:creationId xmlns:p14="http://schemas.microsoft.com/office/powerpoint/2010/main" val="2899789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D4DC9-F296-1050-A1F1-CBCEFDF4E496}"/>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DF2B8167-D3B3-8139-7DB6-4102B00CA4B3}"/>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AC878C13-B4C9-6F8C-DAE6-4D1F7C7C8D8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6" name="TextBox 5">
            <a:extLst>
              <a:ext uri="{FF2B5EF4-FFF2-40B4-BE49-F238E27FC236}">
                <a16:creationId xmlns:a16="http://schemas.microsoft.com/office/drawing/2014/main" id="{8C6D364A-56BA-BBDA-AB1D-A45D43147A6A}"/>
              </a:ext>
            </a:extLst>
          </p:cNvPr>
          <p:cNvSpPr txBox="1"/>
          <p:nvPr/>
        </p:nvSpPr>
        <p:spPr>
          <a:xfrm>
            <a:off x="493400" y="1103019"/>
            <a:ext cx="2678217" cy="646331"/>
          </a:xfrm>
          <a:prstGeom prst="rect">
            <a:avLst/>
          </a:prstGeom>
          <a:noFill/>
        </p:spPr>
        <p:txBody>
          <a:bodyPr wrap="square">
            <a:spAutoFit/>
          </a:bodyPr>
          <a:lstStyle/>
          <a:p>
            <a:r>
              <a:rPr lang="en-US" sz="3600" b="1" i="0" u="none" strike="noStrike" baseline="0" dirty="0">
                <a:solidFill>
                  <a:srgbClr val="7030A0"/>
                </a:solidFill>
                <a:latin typeface="Open Sans" panose="020B0606030504020204" pitchFamily="34" charset="0"/>
                <a:ea typeface="Open Sans" panose="020B0606030504020204" pitchFamily="34" charset="0"/>
                <a:cs typeface="Open Sans" panose="020B0606030504020204" pitchFamily="34" charset="0"/>
              </a:rPr>
              <a:t>Turbidity</a:t>
            </a:r>
            <a:endParaRPr lang="ro-RO" sz="3600" b="1" dirty="0">
              <a:solidFill>
                <a:srgbClr val="7030A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Title 1">
            <a:extLst>
              <a:ext uri="{FF2B5EF4-FFF2-40B4-BE49-F238E27FC236}">
                <a16:creationId xmlns:a16="http://schemas.microsoft.com/office/drawing/2014/main" id="{BDDCB0B2-06FA-3EA0-0AAF-EA8843705A0A}"/>
              </a:ext>
            </a:extLst>
          </p:cNvPr>
          <p:cNvSpPr txBox="1">
            <a:spLocks/>
          </p:cNvSpPr>
          <p:nvPr/>
        </p:nvSpPr>
        <p:spPr>
          <a:xfrm>
            <a:off x="493400" y="360484"/>
            <a:ext cx="7800109" cy="78970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ro-RO" sz="4000" b="1" dirty="0">
                <a:latin typeface="Open Sans" panose="020B0606030504020204" pitchFamily="34" charset="0"/>
                <a:ea typeface="Open Sans" panose="020B0606030504020204" pitchFamily="34" charset="0"/>
                <a:cs typeface="Open Sans" panose="020B0606030504020204" pitchFamily="34" charset="0"/>
              </a:rPr>
              <a:t>WATER </a:t>
            </a:r>
            <a:r>
              <a:rPr lang="en-US" sz="4000" b="1" noProof="0" dirty="0">
                <a:latin typeface="Open Sans" panose="020B0606030504020204" pitchFamily="34" charset="0"/>
                <a:ea typeface="Open Sans" panose="020B0606030504020204" pitchFamily="34" charset="0"/>
                <a:cs typeface="Open Sans" panose="020B0606030504020204" pitchFamily="34" charset="0"/>
              </a:rPr>
              <a:t>SAMPLES</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dirty="0">
                <a:latin typeface="Open Sans" panose="020B0606030504020204" pitchFamily="34" charset="0"/>
                <a:ea typeface="Open Sans" panose="020B0606030504020204" pitchFamily="34" charset="0"/>
                <a:cs typeface="Open Sans" panose="020B0606030504020204" pitchFamily="34" charset="0"/>
              </a:rPr>
              <a:t>ANALYSIS</a:t>
            </a:r>
            <a:r>
              <a:rPr lang="ro-RO" sz="4000" b="1" dirty="0">
                <a:latin typeface="Open Sans" panose="020B0606030504020204" pitchFamily="34" charset="0"/>
                <a:ea typeface="Open Sans" panose="020B0606030504020204" pitchFamily="34" charset="0"/>
                <a:cs typeface="Open Sans" panose="020B0606030504020204" pitchFamily="34" charset="0"/>
              </a:rPr>
              <a:t> </a:t>
            </a:r>
          </a:p>
        </p:txBody>
      </p:sp>
      <p:sp>
        <p:nvSpPr>
          <p:cNvPr id="8" name="CasetăText 7">
            <a:extLst>
              <a:ext uri="{FF2B5EF4-FFF2-40B4-BE49-F238E27FC236}">
                <a16:creationId xmlns:a16="http://schemas.microsoft.com/office/drawing/2014/main" id="{2B7BE88C-55EA-0C19-0FDB-9D470EB7937A}"/>
              </a:ext>
            </a:extLst>
          </p:cNvPr>
          <p:cNvSpPr txBox="1"/>
          <p:nvPr/>
        </p:nvSpPr>
        <p:spPr>
          <a:xfrm>
            <a:off x="8293509" y="3429000"/>
            <a:ext cx="3539728" cy="2554545"/>
          </a:xfrm>
          <a:prstGeom prst="rect">
            <a:avLst/>
          </a:prstGeom>
          <a:noFill/>
        </p:spPr>
        <p:txBody>
          <a:bodyPr wrap="square">
            <a:spAutoFit/>
          </a:bodyPr>
          <a:lstStyle/>
          <a:p>
            <a:pPr marL="285750" indent="-285750">
              <a:buFont typeface="Wingdings" panose="05000000000000000000" pitchFamily="2" charset="2"/>
              <a:buChar char="Ø"/>
            </a:pPr>
            <a:r>
              <a:rPr lang="en-US" sz="2000" dirty="0">
                <a:latin typeface="Open sans" panose="020B0606030504020204" pitchFamily="34" charset="0"/>
                <a:ea typeface="Open sans" panose="020B0606030504020204" pitchFamily="34" charset="0"/>
                <a:cs typeface="Open sans" panose="020B0606030504020204" pitchFamily="34" charset="0"/>
              </a:rPr>
              <a:t>directly influences the concentration of mineral pollutants in water, acting as an indicator of the presence of suspended particles, which can adsorb and transport chemicals.</a:t>
            </a:r>
            <a:endParaRPr lang="ro-RO" sz="2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7" name="Imagine 6">
            <a:extLst>
              <a:ext uri="{FF2B5EF4-FFF2-40B4-BE49-F238E27FC236}">
                <a16:creationId xmlns:a16="http://schemas.microsoft.com/office/drawing/2014/main" id="{10D9626F-5A5F-EC1E-6ACC-061E2925A346}"/>
              </a:ext>
            </a:extLst>
          </p:cNvPr>
          <p:cNvPicPr>
            <a:picLocks noChangeAspect="1"/>
          </p:cNvPicPr>
          <p:nvPr/>
        </p:nvPicPr>
        <p:blipFill>
          <a:blip r:embed="rId4"/>
          <a:stretch>
            <a:fillRect/>
          </a:stretch>
        </p:blipFill>
        <p:spPr>
          <a:xfrm>
            <a:off x="35634" y="1947352"/>
            <a:ext cx="8147343" cy="4314937"/>
          </a:xfrm>
          <a:prstGeom prst="rect">
            <a:avLst/>
          </a:prstGeom>
        </p:spPr>
      </p:pic>
    </p:spTree>
    <p:extLst>
      <p:ext uri="{BB962C8B-B14F-4D97-AF65-F5344CB8AC3E}">
        <p14:creationId xmlns:p14="http://schemas.microsoft.com/office/powerpoint/2010/main" val="1756813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41C48-AA6A-27CE-80F0-2225433DE7AD}"/>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0396CE98-1A79-835E-9CE7-134144728793}"/>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3FC15D60-0BDE-C5B7-DA4E-43C6385A808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6" name="TextBox 5">
            <a:extLst>
              <a:ext uri="{FF2B5EF4-FFF2-40B4-BE49-F238E27FC236}">
                <a16:creationId xmlns:a16="http://schemas.microsoft.com/office/drawing/2014/main" id="{905503E2-EE4F-BE36-CA07-101A56B53043}"/>
              </a:ext>
            </a:extLst>
          </p:cNvPr>
          <p:cNvSpPr txBox="1"/>
          <p:nvPr/>
        </p:nvSpPr>
        <p:spPr>
          <a:xfrm>
            <a:off x="493400" y="925902"/>
            <a:ext cx="3533349" cy="584775"/>
          </a:xfrm>
          <a:prstGeom prst="rect">
            <a:avLst/>
          </a:prstGeom>
          <a:noFill/>
        </p:spPr>
        <p:txBody>
          <a:bodyPr wrap="square">
            <a:spAutoFit/>
          </a:bodyPr>
          <a:lstStyle/>
          <a:p>
            <a:r>
              <a:rPr lang="en-US" sz="3200" b="1" dirty="0">
                <a:solidFill>
                  <a:srgbClr val="7030A0"/>
                </a:solidFill>
                <a:latin typeface="Open Sans" panose="020B0606030504020204" pitchFamily="34" charset="0"/>
                <a:ea typeface="Open Sans" panose="020B0606030504020204" pitchFamily="34" charset="0"/>
                <a:cs typeface="Open Sans" panose="020B0606030504020204" pitchFamily="34" charset="0"/>
              </a:rPr>
              <a:t>Sulfates, SO</a:t>
            </a:r>
            <a:r>
              <a:rPr lang="en-US" sz="3200" b="1" baseline="-25000" dirty="0">
                <a:solidFill>
                  <a:srgbClr val="7030A0"/>
                </a:solidFill>
                <a:latin typeface="Open Sans" panose="020B0606030504020204" pitchFamily="34" charset="0"/>
                <a:ea typeface="Open Sans" panose="020B0606030504020204" pitchFamily="34" charset="0"/>
                <a:cs typeface="Open Sans" panose="020B0606030504020204" pitchFamily="34" charset="0"/>
              </a:rPr>
              <a:t>4</a:t>
            </a:r>
            <a:r>
              <a:rPr lang="en-US" sz="3200" b="1" baseline="30000" dirty="0">
                <a:solidFill>
                  <a:srgbClr val="7030A0"/>
                </a:solidFill>
                <a:latin typeface="Open Sans" panose="020B0606030504020204" pitchFamily="34" charset="0"/>
                <a:ea typeface="Open Sans" panose="020B0606030504020204" pitchFamily="34" charset="0"/>
                <a:cs typeface="Open Sans" panose="020B0606030504020204" pitchFamily="34" charset="0"/>
              </a:rPr>
              <a:t>2-</a:t>
            </a:r>
            <a:endParaRPr lang="ro-RO" sz="3200" b="1" baseline="30000" dirty="0">
              <a:solidFill>
                <a:srgbClr val="7030A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0" name="Picture 9">
            <a:extLst>
              <a:ext uri="{FF2B5EF4-FFF2-40B4-BE49-F238E27FC236}">
                <a16:creationId xmlns:a16="http://schemas.microsoft.com/office/drawing/2014/main" id="{CF11DFD4-835B-4078-943E-29B3194DEF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2900" y="15659100"/>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0694DFF-59A6-54AF-729E-556BE8F3CF13}"/>
              </a:ext>
            </a:extLst>
          </p:cNvPr>
          <p:cNvSpPr txBox="1">
            <a:spLocks/>
          </p:cNvSpPr>
          <p:nvPr/>
        </p:nvSpPr>
        <p:spPr>
          <a:xfrm>
            <a:off x="493400" y="360484"/>
            <a:ext cx="7800109" cy="78970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ro-RO" sz="4000" b="1" dirty="0">
                <a:latin typeface="Open Sans" panose="020B0606030504020204" pitchFamily="34" charset="0"/>
                <a:ea typeface="Open Sans" panose="020B0606030504020204" pitchFamily="34" charset="0"/>
                <a:cs typeface="Open Sans" panose="020B0606030504020204" pitchFamily="34" charset="0"/>
              </a:rPr>
              <a:t>WATER </a:t>
            </a:r>
            <a:r>
              <a:rPr lang="en-US" sz="4000" b="1" noProof="0" dirty="0">
                <a:latin typeface="Open Sans" panose="020B0606030504020204" pitchFamily="34" charset="0"/>
                <a:ea typeface="Open Sans" panose="020B0606030504020204" pitchFamily="34" charset="0"/>
                <a:cs typeface="Open Sans" panose="020B0606030504020204" pitchFamily="34" charset="0"/>
              </a:rPr>
              <a:t>SAMPLES</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dirty="0">
                <a:latin typeface="Open Sans" panose="020B0606030504020204" pitchFamily="34" charset="0"/>
                <a:ea typeface="Open Sans" panose="020B0606030504020204" pitchFamily="34" charset="0"/>
                <a:cs typeface="Open Sans" panose="020B0606030504020204" pitchFamily="34" charset="0"/>
              </a:rPr>
              <a:t>ANALYSIS</a:t>
            </a:r>
            <a:r>
              <a:rPr lang="ro-RO" sz="4000" b="1" dirty="0">
                <a:latin typeface="Open Sans" panose="020B0606030504020204" pitchFamily="34" charset="0"/>
                <a:ea typeface="Open Sans" panose="020B0606030504020204" pitchFamily="34" charset="0"/>
                <a:cs typeface="Open Sans" panose="020B0606030504020204" pitchFamily="34" charset="0"/>
              </a:rPr>
              <a:t> </a:t>
            </a:r>
          </a:p>
        </p:txBody>
      </p:sp>
      <p:sp>
        <p:nvSpPr>
          <p:cNvPr id="7" name="CasetăText 6">
            <a:extLst>
              <a:ext uri="{FF2B5EF4-FFF2-40B4-BE49-F238E27FC236}">
                <a16:creationId xmlns:a16="http://schemas.microsoft.com/office/drawing/2014/main" id="{B9AD28AC-5F05-2086-07C0-C3AB95F2B0DD}"/>
              </a:ext>
            </a:extLst>
          </p:cNvPr>
          <p:cNvSpPr txBox="1"/>
          <p:nvPr/>
        </p:nvSpPr>
        <p:spPr>
          <a:xfrm>
            <a:off x="8801100" y="2293444"/>
            <a:ext cx="3213620" cy="1631216"/>
          </a:xfrm>
          <a:prstGeom prst="rect">
            <a:avLst/>
          </a:prstGeom>
          <a:noFill/>
        </p:spPr>
        <p:txBody>
          <a:bodyPr wrap="square">
            <a:spAutoFit/>
          </a:bodyPr>
          <a:lstStyle/>
          <a:p>
            <a:pPr marL="342900" indent="-342900">
              <a:buFont typeface="Wingdings" panose="05000000000000000000" pitchFamily="2" charset="2"/>
              <a:buChar char="Ø"/>
            </a:pPr>
            <a:r>
              <a:rPr lang="en-US" sz="2000" dirty="0">
                <a:latin typeface="Open sans" panose="020B0606030504020204" pitchFamily="34" charset="0"/>
                <a:ea typeface="Open sans" panose="020B0606030504020204" pitchFamily="34" charset="0"/>
                <a:cs typeface="Open sans" panose="020B0606030504020204" pitchFamily="34" charset="0"/>
              </a:rPr>
              <a:t>High sulfate concentrations are often associated with mining or industrial pollution sources.</a:t>
            </a:r>
            <a:endParaRPr lang="ro-RO" sz="2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Imagine 8">
            <a:extLst>
              <a:ext uri="{FF2B5EF4-FFF2-40B4-BE49-F238E27FC236}">
                <a16:creationId xmlns:a16="http://schemas.microsoft.com/office/drawing/2014/main" id="{F574C30A-058E-6224-74EF-9FC27C9D4701}"/>
              </a:ext>
            </a:extLst>
          </p:cNvPr>
          <p:cNvPicPr>
            <a:picLocks noChangeAspect="1"/>
          </p:cNvPicPr>
          <p:nvPr/>
        </p:nvPicPr>
        <p:blipFill>
          <a:blip r:embed="rId5"/>
          <a:stretch>
            <a:fillRect/>
          </a:stretch>
        </p:blipFill>
        <p:spPr>
          <a:xfrm>
            <a:off x="109597" y="1903942"/>
            <a:ext cx="8567713" cy="4333803"/>
          </a:xfrm>
          <a:prstGeom prst="rect">
            <a:avLst/>
          </a:prstGeom>
        </p:spPr>
      </p:pic>
    </p:spTree>
    <p:extLst>
      <p:ext uri="{BB962C8B-B14F-4D97-AF65-F5344CB8AC3E}">
        <p14:creationId xmlns:p14="http://schemas.microsoft.com/office/powerpoint/2010/main" val="306702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B32F12-CD63-D0D0-6899-E7A4C8AC96F4}"/>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A69955D1-CA63-B2F9-DAEA-21A0799F2733}"/>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73B6E44D-271C-D8D5-DB84-3B15DEAEEDB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6" name="TextBox 5">
            <a:extLst>
              <a:ext uri="{FF2B5EF4-FFF2-40B4-BE49-F238E27FC236}">
                <a16:creationId xmlns:a16="http://schemas.microsoft.com/office/drawing/2014/main" id="{205425E5-FE4F-D029-A9D7-43F72EBA541F}"/>
              </a:ext>
            </a:extLst>
          </p:cNvPr>
          <p:cNvSpPr txBox="1"/>
          <p:nvPr/>
        </p:nvSpPr>
        <p:spPr>
          <a:xfrm>
            <a:off x="493400" y="1049012"/>
            <a:ext cx="6064884" cy="584775"/>
          </a:xfrm>
          <a:prstGeom prst="rect">
            <a:avLst/>
          </a:prstGeom>
          <a:noFill/>
        </p:spPr>
        <p:txBody>
          <a:bodyPr wrap="square">
            <a:spAutoFit/>
          </a:bodyPr>
          <a:lstStyle/>
          <a:p>
            <a:r>
              <a:rPr lang="en-US" sz="3200" b="1" dirty="0">
                <a:solidFill>
                  <a:srgbClr val="7030A0"/>
                </a:solidFill>
                <a:latin typeface="Open Sans" panose="020B0606030504020204" pitchFamily="34" charset="0"/>
                <a:ea typeface="Open Sans" panose="020B0606030504020204" pitchFamily="34" charset="0"/>
                <a:cs typeface="Open Sans" panose="020B0606030504020204" pitchFamily="34" charset="0"/>
              </a:rPr>
              <a:t>Cu (II)</a:t>
            </a:r>
            <a:endParaRPr lang="ro-RO" sz="3200" b="1" baseline="30000" dirty="0">
              <a:solidFill>
                <a:srgbClr val="7030A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a:extLst>
              <a:ext uri="{FF2B5EF4-FFF2-40B4-BE49-F238E27FC236}">
                <a16:creationId xmlns:a16="http://schemas.microsoft.com/office/drawing/2014/main" id="{CF11DFD4-835B-4078-943E-29B3194DEF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2900" y="1565910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CF11DFD4-835B-4078-943E-29B3194DEF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2900" y="15659100"/>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C6AC2E8-7BB2-AA1E-26AE-37CA62DD1A3F}"/>
              </a:ext>
            </a:extLst>
          </p:cNvPr>
          <p:cNvSpPr txBox="1">
            <a:spLocks/>
          </p:cNvSpPr>
          <p:nvPr/>
        </p:nvSpPr>
        <p:spPr>
          <a:xfrm>
            <a:off x="493400" y="360484"/>
            <a:ext cx="7800109" cy="78970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ro-RO" sz="4000" b="1" dirty="0">
                <a:latin typeface="Open Sans" panose="020B0606030504020204" pitchFamily="34" charset="0"/>
                <a:ea typeface="Open Sans" panose="020B0606030504020204" pitchFamily="34" charset="0"/>
                <a:cs typeface="Open Sans" panose="020B0606030504020204" pitchFamily="34" charset="0"/>
              </a:rPr>
              <a:t>WATER </a:t>
            </a:r>
            <a:r>
              <a:rPr lang="en-US" sz="4000" b="1" noProof="0" dirty="0">
                <a:latin typeface="Open Sans" panose="020B0606030504020204" pitchFamily="34" charset="0"/>
                <a:ea typeface="Open Sans" panose="020B0606030504020204" pitchFamily="34" charset="0"/>
                <a:cs typeface="Open Sans" panose="020B0606030504020204" pitchFamily="34" charset="0"/>
              </a:rPr>
              <a:t>SAMPLES</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dirty="0">
                <a:latin typeface="Open Sans" panose="020B0606030504020204" pitchFamily="34" charset="0"/>
                <a:ea typeface="Open Sans" panose="020B0606030504020204" pitchFamily="34" charset="0"/>
                <a:cs typeface="Open Sans" panose="020B0606030504020204" pitchFamily="34" charset="0"/>
              </a:rPr>
              <a:t>ANALYSIS</a:t>
            </a:r>
            <a:r>
              <a:rPr lang="ro-RO" sz="4000" b="1" dirty="0">
                <a:latin typeface="Open Sans" panose="020B0606030504020204" pitchFamily="34" charset="0"/>
                <a:ea typeface="Open Sans" panose="020B0606030504020204" pitchFamily="34" charset="0"/>
                <a:cs typeface="Open Sans" panose="020B0606030504020204" pitchFamily="34" charset="0"/>
              </a:rPr>
              <a:t> </a:t>
            </a:r>
          </a:p>
        </p:txBody>
      </p:sp>
      <p:pic>
        <p:nvPicPr>
          <p:cNvPr id="15" name="Imagine 14">
            <a:extLst>
              <a:ext uri="{FF2B5EF4-FFF2-40B4-BE49-F238E27FC236}">
                <a16:creationId xmlns:a16="http://schemas.microsoft.com/office/drawing/2014/main" id="{CAA2794E-C654-0367-F29B-CCE54D11CD03}"/>
              </a:ext>
            </a:extLst>
          </p:cNvPr>
          <p:cNvPicPr>
            <a:picLocks noChangeAspect="1"/>
          </p:cNvPicPr>
          <p:nvPr/>
        </p:nvPicPr>
        <p:blipFill>
          <a:blip r:embed="rId5"/>
          <a:stretch>
            <a:fillRect/>
          </a:stretch>
        </p:blipFill>
        <p:spPr>
          <a:xfrm>
            <a:off x="111435" y="1565301"/>
            <a:ext cx="9172117" cy="4566476"/>
          </a:xfrm>
          <a:prstGeom prst="rect">
            <a:avLst/>
          </a:prstGeom>
        </p:spPr>
      </p:pic>
    </p:spTree>
    <p:extLst>
      <p:ext uri="{BB962C8B-B14F-4D97-AF65-F5344CB8AC3E}">
        <p14:creationId xmlns:p14="http://schemas.microsoft.com/office/powerpoint/2010/main" val="3973790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7F9C8-3299-4062-C2F3-CD1E43175410}"/>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0AA9DA7C-65ED-B135-AF24-D7D1016819BB}"/>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1FAFC0F8-0C2D-6ACB-99CD-5241BF95C5A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6" name="TextBox 5">
            <a:extLst>
              <a:ext uri="{FF2B5EF4-FFF2-40B4-BE49-F238E27FC236}">
                <a16:creationId xmlns:a16="http://schemas.microsoft.com/office/drawing/2014/main" id="{8E474A33-C71B-8292-D253-D212997B24CF}"/>
              </a:ext>
            </a:extLst>
          </p:cNvPr>
          <p:cNvSpPr txBox="1"/>
          <p:nvPr/>
        </p:nvSpPr>
        <p:spPr>
          <a:xfrm>
            <a:off x="707713" y="1121771"/>
            <a:ext cx="6064884" cy="584775"/>
          </a:xfrm>
          <a:prstGeom prst="rect">
            <a:avLst/>
          </a:prstGeom>
          <a:noFill/>
        </p:spPr>
        <p:txBody>
          <a:bodyPr wrap="square">
            <a:spAutoFit/>
          </a:bodyPr>
          <a:lstStyle/>
          <a:p>
            <a:r>
              <a:rPr lang="en-US" sz="3200" b="1" dirty="0">
                <a:solidFill>
                  <a:srgbClr val="7030A0"/>
                </a:solidFill>
                <a:latin typeface="Open Sans" panose="020B0606030504020204" pitchFamily="34" charset="0"/>
                <a:ea typeface="Open Sans" panose="020B0606030504020204" pitchFamily="34" charset="0"/>
                <a:cs typeface="Open Sans" panose="020B0606030504020204" pitchFamily="34" charset="0"/>
              </a:rPr>
              <a:t>Zn (II)</a:t>
            </a:r>
            <a:endParaRPr lang="ro-RO" sz="3200" b="1" baseline="30000" dirty="0">
              <a:solidFill>
                <a:srgbClr val="7030A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a:extLst>
              <a:ext uri="{FF2B5EF4-FFF2-40B4-BE49-F238E27FC236}">
                <a16:creationId xmlns:a16="http://schemas.microsoft.com/office/drawing/2014/main" id="{ECC2A18F-3D98-F681-4008-97F7E197AC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2900" y="1565910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7D723AB-43CF-CF17-29A1-11F324A8B7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2900" y="15659100"/>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864341F-B570-280E-33C8-68CB21AAC223}"/>
              </a:ext>
            </a:extLst>
          </p:cNvPr>
          <p:cNvSpPr txBox="1">
            <a:spLocks/>
          </p:cNvSpPr>
          <p:nvPr/>
        </p:nvSpPr>
        <p:spPr>
          <a:xfrm>
            <a:off x="493400" y="360484"/>
            <a:ext cx="7800109" cy="78970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ro-RO" sz="4000" b="1" dirty="0">
                <a:latin typeface="Open Sans" panose="020B0606030504020204" pitchFamily="34" charset="0"/>
                <a:ea typeface="Open Sans" panose="020B0606030504020204" pitchFamily="34" charset="0"/>
                <a:cs typeface="Open Sans" panose="020B0606030504020204" pitchFamily="34" charset="0"/>
              </a:rPr>
              <a:t>WATER </a:t>
            </a:r>
            <a:r>
              <a:rPr lang="en-US" sz="4000" b="1" noProof="0" dirty="0">
                <a:latin typeface="Open Sans" panose="020B0606030504020204" pitchFamily="34" charset="0"/>
                <a:ea typeface="Open Sans" panose="020B0606030504020204" pitchFamily="34" charset="0"/>
                <a:cs typeface="Open Sans" panose="020B0606030504020204" pitchFamily="34" charset="0"/>
              </a:rPr>
              <a:t>SAMPLES</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dirty="0">
                <a:latin typeface="Open Sans" panose="020B0606030504020204" pitchFamily="34" charset="0"/>
                <a:ea typeface="Open Sans" panose="020B0606030504020204" pitchFamily="34" charset="0"/>
                <a:cs typeface="Open Sans" panose="020B0606030504020204" pitchFamily="34" charset="0"/>
              </a:rPr>
              <a:t>ANALYSIS</a:t>
            </a:r>
            <a:r>
              <a:rPr lang="ro-RO" sz="4000" b="1" dirty="0">
                <a:latin typeface="Open Sans" panose="020B0606030504020204" pitchFamily="34" charset="0"/>
                <a:ea typeface="Open Sans" panose="020B0606030504020204" pitchFamily="34" charset="0"/>
                <a:cs typeface="Open Sans" panose="020B0606030504020204" pitchFamily="34" charset="0"/>
              </a:rPr>
              <a:t> </a:t>
            </a:r>
          </a:p>
        </p:txBody>
      </p:sp>
      <p:pic>
        <p:nvPicPr>
          <p:cNvPr id="11" name="Imagine 10">
            <a:extLst>
              <a:ext uri="{FF2B5EF4-FFF2-40B4-BE49-F238E27FC236}">
                <a16:creationId xmlns:a16="http://schemas.microsoft.com/office/drawing/2014/main" id="{FDDD581E-5062-21FF-2C75-2DCAC4645155}"/>
              </a:ext>
            </a:extLst>
          </p:cNvPr>
          <p:cNvPicPr>
            <a:picLocks noChangeAspect="1"/>
          </p:cNvPicPr>
          <p:nvPr/>
        </p:nvPicPr>
        <p:blipFill>
          <a:blip r:embed="rId5"/>
          <a:srcRect r="16473"/>
          <a:stretch>
            <a:fillRect/>
          </a:stretch>
        </p:blipFill>
        <p:spPr>
          <a:xfrm>
            <a:off x="7677803" y="1510676"/>
            <a:ext cx="4404525" cy="2532533"/>
          </a:xfrm>
          <a:prstGeom prst="rect">
            <a:avLst/>
          </a:prstGeom>
        </p:spPr>
      </p:pic>
      <p:pic>
        <p:nvPicPr>
          <p:cNvPr id="22" name="Imagine 21">
            <a:extLst>
              <a:ext uri="{FF2B5EF4-FFF2-40B4-BE49-F238E27FC236}">
                <a16:creationId xmlns:a16="http://schemas.microsoft.com/office/drawing/2014/main" id="{AC9B4BC2-2D27-CD59-47EC-3A57E496124F}"/>
              </a:ext>
            </a:extLst>
          </p:cNvPr>
          <p:cNvPicPr>
            <a:picLocks noChangeAspect="1"/>
          </p:cNvPicPr>
          <p:nvPr/>
        </p:nvPicPr>
        <p:blipFill>
          <a:blip r:embed="rId6"/>
          <a:stretch>
            <a:fillRect/>
          </a:stretch>
        </p:blipFill>
        <p:spPr>
          <a:xfrm>
            <a:off x="109672" y="2632784"/>
            <a:ext cx="7510329" cy="3606976"/>
          </a:xfrm>
          <a:prstGeom prst="rect">
            <a:avLst/>
          </a:prstGeom>
        </p:spPr>
      </p:pic>
    </p:spTree>
    <p:extLst>
      <p:ext uri="{BB962C8B-B14F-4D97-AF65-F5344CB8AC3E}">
        <p14:creationId xmlns:p14="http://schemas.microsoft.com/office/powerpoint/2010/main" val="3852726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B1FB7-FC33-E31D-82FA-99B59DE562C1}"/>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49822EAE-63DC-5E8D-43C1-944AD5030DD4}"/>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D1C5C6CB-3163-2212-AAC4-ABE96666EDA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6" name="TextBox 5">
            <a:extLst>
              <a:ext uri="{FF2B5EF4-FFF2-40B4-BE49-F238E27FC236}">
                <a16:creationId xmlns:a16="http://schemas.microsoft.com/office/drawing/2014/main" id="{31D4DED7-4FAE-9B5E-9D75-F01AC5216CCC}"/>
              </a:ext>
            </a:extLst>
          </p:cNvPr>
          <p:cNvSpPr txBox="1"/>
          <p:nvPr/>
        </p:nvSpPr>
        <p:spPr>
          <a:xfrm>
            <a:off x="493400" y="1083422"/>
            <a:ext cx="2249800" cy="584775"/>
          </a:xfrm>
          <a:prstGeom prst="rect">
            <a:avLst/>
          </a:prstGeom>
          <a:noFill/>
        </p:spPr>
        <p:txBody>
          <a:bodyPr wrap="square">
            <a:spAutoFit/>
          </a:bodyPr>
          <a:lstStyle/>
          <a:p>
            <a:r>
              <a:rPr lang="en-US" sz="3200" b="1" dirty="0">
                <a:solidFill>
                  <a:srgbClr val="7030A0"/>
                </a:solidFill>
                <a:latin typeface="Open Sans" panose="020B0606030504020204" pitchFamily="34" charset="0"/>
                <a:ea typeface="Open Sans" panose="020B0606030504020204" pitchFamily="34" charset="0"/>
                <a:cs typeface="Open Sans" panose="020B0606030504020204" pitchFamily="34" charset="0"/>
              </a:rPr>
              <a:t>Fe </a:t>
            </a:r>
            <a:r>
              <a:rPr lang="en-US" sz="3200" b="1" baseline="-25000" dirty="0">
                <a:solidFill>
                  <a:srgbClr val="7030A0"/>
                </a:solidFill>
                <a:latin typeface="Open Sans" panose="020B0606030504020204" pitchFamily="34" charset="0"/>
                <a:ea typeface="Open Sans" panose="020B0606030504020204" pitchFamily="34" charset="0"/>
                <a:cs typeface="Open Sans" panose="020B0606030504020204" pitchFamily="34" charset="0"/>
              </a:rPr>
              <a:t>total</a:t>
            </a:r>
            <a:endParaRPr lang="ro-RO" sz="3200" b="1" baseline="-25000" dirty="0">
              <a:solidFill>
                <a:srgbClr val="7030A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a:extLst>
              <a:ext uri="{FF2B5EF4-FFF2-40B4-BE49-F238E27FC236}">
                <a16:creationId xmlns:a16="http://schemas.microsoft.com/office/drawing/2014/main" id="{73C96E25-2232-0C9B-168C-92E50625E2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2900" y="1565910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97B31437-C6D9-1EAF-97A8-0A6ACCF771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2900" y="15659100"/>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18219C2-8AF7-1C42-8284-AABD3517542A}"/>
              </a:ext>
            </a:extLst>
          </p:cNvPr>
          <p:cNvSpPr txBox="1">
            <a:spLocks/>
          </p:cNvSpPr>
          <p:nvPr/>
        </p:nvSpPr>
        <p:spPr>
          <a:xfrm>
            <a:off x="493400" y="360484"/>
            <a:ext cx="7800109" cy="78970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ro-RO" sz="4000" b="1" dirty="0">
                <a:latin typeface="Open Sans" panose="020B0606030504020204" pitchFamily="34" charset="0"/>
                <a:ea typeface="Open Sans" panose="020B0606030504020204" pitchFamily="34" charset="0"/>
                <a:cs typeface="Open Sans" panose="020B0606030504020204" pitchFamily="34" charset="0"/>
              </a:rPr>
              <a:t>WATER </a:t>
            </a:r>
            <a:r>
              <a:rPr lang="en-US" sz="4000" b="1" noProof="0" dirty="0">
                <a:latin typeface="Open Sans" panose="020B0606030504020204" pitchFamily="34" charset="0"/>
                <a:ea typeface="Open Sans" panose="020B0606030504020204" pitchFamily="34" charset="0"/>
                <a:cs typeface="Open Sans" panose="020B0606030504020204" pitchFamily="34" charset="0"/>
              </a:rPr>
              <a:t>SAMPLES</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dirty="0">
                <a:latin typeface="Open Sans" panose="020B0606030504020204" pitchFamily="34" charset="0"/>
                <a:ea typeface="Open Sans" panose="020B0606030504020204" pitchFamily="34" charset="0"/>
                <a:cs typeface="Open Sans" panose="020B0606030504020204" pitchFamily="34" charset="0"/>
              </a:rPr>
              <a:t>ANALYSIS</a:t>
            </a:r>
            <a:r>
              <a:rPr lang="ro-RO" sz="4000" b="1" dirty="0">
                <a:latin typeface="Open Sans" panose="020B0606030504020204" pitchFamily="34" charset="0"/>
                <a:ea typeface="Open Sans" panose="020B0606030504020204" pitchFamily="34" charset="0"/>
                <a:cs typeface="Open Sans" panose="020B0606030504020204" pitchFamily="34" charset="0"/>
              </a:rPr>
              <a:t> </a:t>
            </a:r>
          </a:p>
        </p:txBody>
      </p:sp>
      <p:pic>
        <p:nvPicPr>
          <p:cNvPr id="16" name="Imagine 15">
            <a:extLst>
              <a:ext uri="{FF2B5EF4-FFF2-40B4-BE49-F238E27FC236}">
                <a16:creationId xmlns:a16="http://schemas.microsoft.com/office/drawing/2014/main" id="{8CC0673F-65C1-6D61-7840-D5FD4FF15941}"/>
              </a:ext>
            </a:extLst>
          </p:cNvPr>
          <p:cNvPicPr>
            <a:picLocks noChangeAspect="1"/>
          </p:cNvPicPr>
          <p:nvPr/>
        </p:nvPicPr>
        <p:blipFill>
          <a:blip r:embed="rId5"/>
          <a:stretch>
            <a:fillRect/>
          </a:stretch>
        </p:blipFill>
        <p:spPr>
          <a:xfrm>
            <a:off x="61332" y="1703927"/>
            <a:ext cx="9306432" cy="4545388"/>
          </a:xfrm>
          <a:prstGeom prst="rect">
            <a:avLst/>
          </a:prstGeom>
        </p:spPr>
      </p:pic>
    </p:spTree>
    <p:extLst>
      <p:ext uri="{BB962C8B-B14F-4D97-AF65-F5344CB8AC3E}">
        <p14:creationId xmlns:p14="http://schemas.microsoft.com/office/powerpoint/2010/main" val="3014152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22BEE-C90E-E338-E902-D428037C2185}"/>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BDB0EBB3-1A72-899D-1F0F-EB32E0E1FFEE}"/>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6292C498-9791-9585-5FAA-7C4CC30A796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6" name="TextBox 5">
            <a:extLst>
              <a:ext uri="{FF2B5EF4-FFF2-40B4-BE49-F238E27FC236}">
                <a16:creationId xmlns:a16="http://schemas.microsoft.com/office/drawing/2014/main" id="{288C547F-071A-E4FE-DA6B-F27FDEE564BB}"/>
              </a:ext>
            </a:extLst>
          </p:cNvPr>
          <p:cNvSpPr txBox="1"/>
          <p:nvPr/>
        </p:nvSpPr>
        <p:spPr>
          <a:xfrm>
            <a:off x="493400" y="1126285"/>
            <a:ext cx="1370064" cy="584775"/>
          </a:xfrm>
          <a:prstGeom prst="rect">
            <a:avLst/>
          </a:prstGeom>
          <a:noFill/>
        </p:spPr>
        <p:txBody>
          <a:bodyPr wrap="square">
            <a:spAutoFit/>
          </a:bodyPr>
          <a:lstStyle/>
          <a:p>
            <a:r>
              <a:rPr lang="en-US" sz="3200" b="1" dirty="0">
                <a:solidFill>
                  <a:srgbClr val="7030A0"/>
                </a:solidFill>
                <a:latin typeface="Open Sans" panose="020B0606030504020204" pitchFamily="34" charset="0"/>
                <a:ea typeface="Open Sans" panose="020B0606030504020204" pitchFamily="34" charset="0"/>
                <a:cs typeface="Open Sans" panose="020B0606030504020204" pitchFamily="34" charset="0"/>
              </a:rPr>
              <a:t>Ni (II)</a:t>
            </a:r>
            <a:endParaRPr lang="ro-RO" sz="3200" b="1" baseline="-25000" dirty="0">
              <a:solidFill>
                <a:srgbClr val="7030A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a:extLst>
              <a:ext uri="{FF2B5EF4-FFF2-40B4-BE49-F238E27FC236}">
                <a16:creationId xmlns:a16="http://schemas.microsoft.com/office/drawing/2014/main" id="{076ED07B-7F5F-5F78-678F-A1B6057AC5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2900" y="1565910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8D2E183-67AA-30E4-E096-0388C43BFC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2900" y="15659100"/>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DF99FFAB-6E42-AC38-AC60-0F09119CE50B}"/>
              </a:ext>
            </a:extLst>
          </p:cNvPr>
          <p:cNvSpPr txBox="1">
            <a:spLocks/>
          </p:cNvSpPr>
          <p:nvPr/>
        </p:nvSpPr>
        <p:spPr>
          <a:xfrm>
            <a:off x="493400" y="360484"/>
            <a:ext cx="7800109" cy="78970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ro-RO" sz="4000" b="1" dirty="0">
                <a:latin typeface="Open Sans" panose="020B0606030504020204" pitchFamily="34" charset="0"/>
                <a:ea typeface="Open Sans" panose="020B0606030504020204" pitchFamily="34" charset="0"/>
                <a:cs typeface="Open Sans" panose="020B0606030504020204" pitchFamily="34" charset="0"/>
              </a:rPr>
              <a:t>WATER </a:t>
            </a:r>
            <a:r>
              <a:rPr lang="en-US" sz="4000" b="1" noProof="0" dirty="0">
                <a:latin typeface="Open Sans" panose="020B0606030504020204" pitchFamily="34" charset="0"/>
                <a:ea typeface="Open Sans" panose="020B0606030504020204" pitchFamily="34" charset="0"/>
                <a:cs typeface="Open Sans" panose="020B0606030504020204" pitchFamily="34" charset="0"/>
              </a:rPr>
              <a:t>SAMPLES</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dirty="0">
                <a:latin typeface="Open Sans" panose="020B0606030504020204" pitchFamily="34" charset="0"/>
                <a:ea typeface="Open Sans" panose="020B0606030504020204" pitchFamily="34" charset="0"/>
                <a:cs typeface="Open Sans" panose="020B0606030504020204" pitchFamily="34" charset="0"/>
              </a:rPr>
              <a:t>ANALYSIS</a:t>
            </a:r>
            <a:r>
              <a:rPr lang="ro-RO" sz="4000" b="1" dirty="0">
                <a:latin typeface="Open Sans" panose="020B0606030504020204" pitchFamily="34" charset="0"/>
                <a:ea typeface="Open Sans" panose="020B0606030504020204" pitchFamily="34" charset="0"/>
                <a:cs typeface="Open Sans" panose="020B0606030504020204" pitchFamily="34" charset="0"/>
              </a:rPr>
              <a:t> </a:t>
            </a:r>
          </a:p>
        </p:txBody>
      </p:sp>
      <p:pic>
        <p:nvPicPr>
          <p:cNvPr id="7" name="Imagine 6">
            <a:extLst>
              <a:ext uri="{FF2B5EF4-FFF2-40B4-BE49-F238E27FC236}">
                <a16:creationId xmlns:a16="http://schemas.microsoft.com/office/drawing/2014/main" id="{02AB5AA5-88AB-1D22-573B-7E8AA67C2EC2}"/>
              </a:ext>
            </a:extLst>
          </p:cNvPr>
          <p:cNvPicPr>
            <a:picLocks noChangeAspect="1"/>
          </p:cNvPicPr>
          <p:nvPr/>
        </p:nvPicPr>
        <p:blipFill>
          <a:blip r:embed="rId5"/>
          <a:stretch>
            <a:fillRect/>
          </a:stretch>
        </p:blipFill>
        <p:spPr>
          <a:xfrm>
            <a:off x="131652" y="1679864"/>
            <a:ext cx="8523603" cy="4624075"/>
          </a:xfrm>
          <a:prstGeom prst="rect">
            <a:avLst/>
          </a:prstGeom>
        </p:spPr>
      </p:pic>
    </p:spTree>
    <p:extLst>
      <p:ext uri="{BB962C8B-B14F-4D97-AF65-F5344CB8AC3E}">
        <p14:creationId xmlns:p14="http://schemas.microsoft.com/office/powerpoint/2010/main" val="4095493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9AA76-BB3A-CA8B-0967-41681C43F088}"/>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A27E525E-FF29-ECF1-853E-957F8FD6FFF2}"/>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9FF4FBC4-C75D-9868-95CD-739630773DA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6" name="TextBox 5">
            <a:extLst>
              <a:ext uri="{FF2B5EF4-FFF2-40B4-BE49-F238E27FC236}">
                <a16:creationId xmlns:a16="http://schemas.microsoft.com/office/drawing/2014/main" id="{EEAB4673-EB4A-E77D-12D9-AFB49794A339}"/>
              </a:ext>
            </a:extLst>
          </p:cNvPr>
          <p:cNvSpPr txBox="1"/>
          <p:nvPr/>
        </p:nvSpPr>
        <p:spPr>
          <a:xfrm>
            <a:off x="657466" y="1137663"/>
            <a:ext cx="1370064" cy="584775"/>
          </a:xfrm>
          <a:prstGeom prst="rect">
            <a:avLst/>
          </a:prstGeom>
          <a:noFill/>
        </p:spPr>
        <p:txBody>
          <a:bodyPr wrap="square">
            <a:spAutoFit/>
          </a:bodyPr>
          <a:lstStyle/>
          <a:p>
            <a:r>
              <a:rPr lang="en-US" sz="3200" b="1" dirty="0">
                <a:solidFill>
                  <a:srgbClr val="7030A0"/>
                </a:solidFill>
                <a:latin typeface="Open Sans" panose="020B0606030504020204" pitchFamily="34" charset="0"/>
                <a:ea typeface="Open Sans" panose="020B0606030504020204" pitchFamily="34" charset="0"/>
                <a:cs typeface="Open Sans" panose="020B0606030504020204" pitchFamily="34" charset="0"/>
              </a:rPr>
              <a:t>Pb (II)</a:t>
            </a:r>
            <a:endParaRPr lang="ro-RO" sz="3200" b="1" baseline="-25000" dirty="0">
              <a:solidFill>
                <a:srgbClr val="7030A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a:extLst>
              <a:ext uri="{FF2B5EF4-FFF2-40B4-BE49-F238E27FC236}">
                <a16:creationId xmlns:a16="http://schemas.microsoft.com/office/drawing/2014/main" id="{42B6623F-B755-C11D-686E-ACA2A75D4B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2900" y="1565910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7237D1C1-221A-E3E0-2E14-5FAE88385D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2900" y="15659100"/>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01649CE-0E1F-87A9-702C-9ECF99E0B3AC}"/>
              </a:ext>
            </a:extLst>
          </p:cNvPr>
          <p:cNvSpPr txBox="1">
            <a:spLocks/>
          </p:cNvSpPr>
          <p:nvPr/>
        </p:nvSpPr>
        <p:spPr>
          <a:xfrm>
            <a:off x="493400" y="360484"/>
            <a:ext cx="7800109" cy="78970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ro-RO" sz="4000" b="1" dirty="0">
                <a:latin typeface="Open Sans" panose="020B0606030504020204" pitchFamily="34" charset="0"/>
                <a:ea typeface="Open Sans" panose="020B0606030504020204" pitchFamily="34" charset="0"/>
                <a:cs typeface="Open Sans" panose="020B0606030504020204" pitchFamily="34" charset="0"/>
              </a:rPr>
              <a:t>WATER </a:t>
            </a:r>
            <a:r>
              <a:rPr lang="en-US" sz="4000" b="1" noProof="0" dirty="0">
                <a:latin typeface="Open Sans" panose="020B0606030504020204" pitchFamily="34" charset="0"/>
                <a:ea typeface="Open Sans" panose="020B0606030504020204" pitchFamily="34" charset="0"/>
                <a:cs typeface="Open Sans" panose="020B0606030504020204" pitchFamily="34" charset="0"/>
              </a:rPr>
              <a:t>SAMPLES</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dirty="0">
                <a:latin typeface="Open Sans" panose="020B0606030504020204" pitchFamily="34" charset="0"/>
                <a:ea typeface="Open Sans" panose="020B0606030504020204" pitchFamily="34" charset="0"/>
                <a:cs typeface="Open Sans" panose="020B0606030504020204" pitchFamily="34" charset="0"/>
              </a:rPr>
              <a:t>ANALYSIS</a:t>
            </a:r>
            <a:r>
              <a:rPr lang="ro-RO" sz="4000" b="1" dirty="0">
                <a:latin typeface="Open Sans" panose="020B0606030504020204" pitchFamily="34" charset="0"/>
                <a:ea typeface="Open Sans" panose="020B0606030504020204" pitchFamily="34" charset="0"/>
                <a:cs typeface="Open Sans" panose="020B0606030504020204" pitchFamily="34" charset="0"/>
              </a:rPr>
              <a:t> </a:t>
            </a:r>
          </a:p>
        </p:txBody>
      </p:sp>
      <p:pic>
        <p:nvPicPr>
          <p:cNvPr id="7" name="Imagine 6">
            <a:extLst>
              <a:ext uri="{FF2B5EF4-FFF2-40B4-BE49-F238E27FC236}">
                <a16:creationId xmlns:a16="http://schemas.microsoft.com/office/drawing/2014/main" id="{4D145BA7-EEF6-DE1E-C65E-665544FD4A72}"/>
              </a:ext>
            </a:extLst>
          </p:cNvPr>
          <p:cNvPicPr>
            <a:picLocks noChangeAspect="1"/>
          </p:cNvPicPr>
          <p:nvPr/>
        </p:nvPicPr>
        <p:blipFill>
          <a:blip r:embed="rId5"/>
          <a:stretch>
            <a:fillRect/>
          </a:stretch>
        </p:blipFill>
        <p:spPr>
          <a:xfrm>
            <a:off x="12700" y="1865240"/>
            <a:ext cx="9351039" cy="4474891"/>
          </a:xfrm>
          <a:prstGeom prst="rect">
            <a:avLst/>
          </a:prstGeom>
        </p:spPr>
      </p:pic>
    </p:spTree>
    <p:extLst>
      <p:ext uri="{BB962C8B-B14F-4D97-AF65-F5344CB8AC3E}">
        <p14:creationId xmlns:p14="http://schemas.microsoft.com/office/powerpoint/2010/main" val="3335320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7FE08-DD72-A9FD-4218-A838851EC233}"/>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AB2F8D71-2D64-B851-26CE-71275EE567DE}"/>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499FD2D8-CFC4-5CB8-3D73-EDCCF3C259C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9" name="TextBox 8">
            <a:extLst>
              <a:ext uri="{FF2B5EF4-FFF2-40B4-BE49-F238E27FC236}">
                <a16:creationId xmlns:a16="http://schemas.microsoft.com/office/drawing/2014/main" id="{1ABAFC85-1FE8-5D40-8F8C-38C8E75FF770}"/>
              </a:ext>
            </a:extLst>
          </p:cNvPr>
          <p:cNvSpPr txBox="1"/>
          <p:nvPr/>
        </p:nvSpPr>
        <p:spPr>
          <a:xfrm>
            <a:off x="1487488" y="5865255"/>
            <a:ext cx="3751860" cy="369332"/>
          </a:xfrm>
          <a:prstGeom prst="rect">
            <a:avLst/>
          </a:prstGeom>
          <a:noFill/>
        </p:spPr>
        <p:txBody>
          <a:bodyPr wrap="square">
            <a:spAutoFit/>
          </a:bodyPr>
          <a:lstStyle/>
          <a:p>
            <a:r>
              <a:rPr lang="en-US" sz="1800" b="1" i="0" u="none" strike="noStrike" baseline="0" dirty="0">
                <a:latin typeface="Open Sans" panose="020B0606030504020204" pitchFamily="34" charset="0"/>
                <a:ea typeface="Open Sans" panose="020B0606030504020204" pitchFamily="34" charset="0"/>
                <a:cs typeface="Open Sans" panose="020B0606030504020204" pitchFamily="34" charset="0"/>
              </a:rPr>
              <a:t>Map of soil sampling locations </a:t>
            </a:r>
            <a:endParaRPr lang="ro-RO"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10">
            <a:extLst>
              <a:ext uri="{FF2B5EF4-FFF2-40B4-BE49-F238E27FC236}">
                <a16:creationId xmlns:a16="http://schemas.microsoft.com/office/drawing/2014/main" id="{CCC90777-D233-42A8-4C08-1B855F958566}"/>
              </a:ext>
            </a:extLst>
          </p:cNvPr>
          <p:cNvPicPr>
            <a:picLocks noChangeAspect="1"/>
          </p:cNvPicPr>
          <p:nvPr/>
        </p:nvPicPr>
        <p:blipFill>
          <a:blip r:embed="rId4"/>
          <a:srcRect b="8102"/>
          <a:stretch>
            <a:fillRect/>
          </a:stretch>
        </p:blipFill>
        <p:spPr>
          <a:xfrm>
            <a:off x="7795923" y="1361196"/>
            <a:ext cx="4436961" cy="3089745"/>
          </a:xfrm>
          <a:prstGeom prst="rect">
            <a:avLst/>
          </a:prstGeom>
        </p:spPr>
      </p:pic>
      <p:sp>
        <p:nvSpPr>
          <p:cNvPr id="13" name="TextBox 12">
            <a:extLst>
              <a:ext uri="{FF2B5EF4-FFF2-40B4-BE49-F238E27FC236}">
                <a16:creationId xmlns:a16="http://schemas.microsoft.com/office/drawing/2014/main" id="{30227230-2D2C-A4F8-AAD0-481F7038E31B}"/>
              </a:ext>
            </a:extLst>
          </p:cNvPr>
          <p:cNvSpPr txBox="1"/>
          <p:nvPr/>
        </p:nvSpPr>
        <p:spPr>
          <a:xfrm>
            <a:off x="7941182" y="1110655"/>
            <a:ext cx="3252052" cy="369332"/>
          </a:xfrm>
          <a:prstGeom prst="rect">
            <a:avLst/>
          </a:prstGeom>
          <a:noFill/>
        </p:spPr>
        <p:txBody>
          <a:bodyPr wrap="square">
            <a:spAutoFit/>
          </a:bodyPr>
          <a:lstStyle/>
          <a:p>
            <a:r>
              <a:rPr lang="en-US" sz="1800" b="1" i="0" u="none" strike="noStrike" baseline="0" dirty="0">
                <a:solidFill>
                  <a:srgbClr val="C00000"/>
                </a:solidFill>
                <a:latin typeface="Open Sans" panose="020B0606030504020204" pitchFamily="34" charset="0"/>
                <a:ea typeface="Open Sans" panose="020B0606030504020204" pitchFamily="34" charset="0"/>
                <a:cs typeface="Open Sans" panose="020B0606030504020204" pitchFamily="34" charset="0"/>
              </a:rPr>
              <a:t>Table 2. Soil sampling data </a:t>
            </a:r>
            <a:endParaRPr lang="ro-RO" b="1"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itle 1">
            <a:extLst>
              <a:ext uri="{FF2B5EF4-FFF2-40B4-BE49-F238E27FC236}">
                <a16:creationId xmlns:a16="http://schemas.microsoft.com/office/drawing/2014/main" id="{B9E95BEC-DE7E-688C-2D82-F9FC7ED2287D}"/>
              </a:ext>
            </a:extLst>
          </p:cNvPr>
          <p:cNvSpPr txBox="1">
            <a:spLocks/>
          </p:cNvSpPr>
          <p:nvPr/>
        </p:nvSpPr>
        <p:spPr>
          <a:xfrm>
            <a:off x="108969" y="430232"/>
            <a:ext cx="7800109" cy="78970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000" b="1" dirty="0">
                <a:latin typeface="Open Sans" panose="020B0606030504020204" pitchFamily="34" charset="0"/>
                <a:ea typeface="Open Sans" panose="020B0606030504020204" pitchFamily="34" charset="0"/>
                <a:cs typeface="Open Sans" panose="020B0606030504020204" pitchFamily="34" charset="0"/>
              </a:rPr>
              <a:t>SOIL</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noProof="0" dirty="0">
                <a:latin typeface="Open Sans" panose="020B0606030504020204" pitchFamily="34" charset="0"/>
                <a:ea typeface="Open Sans" panose="020B0606030504020204" pitchFamily="34" charset="0"/>
                <a:cs typeface="Open Sans" panose="020B0606030504020204" pitchFamily="34" charset="0"/>
              </a:rPr>
              <a:t>SAMPLES</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dirty="0">
                <a:latin typeface="Open Sans" panose="020B0606030504020204" pitchFamily="34" charset="0"/>
                <a:ea typeface="Open Sans" panose="020B0606030504020204" pitchFamily="34" charset="0"/>
                <a:cs typeface="Open Sans" panose="020B0606030504020204" pitchFamily="34" charset="0"/>
              </a:rPr>
              <a:t>COLLECTION</a:t>
            </a:r>
            <a:r>
              <a:rPr lang="ro-RO" sz="4000" b="1" dirty="0">
                <a:latin typeface="Open Sans" panose="020B0606030504020204" pitchFamily="34" charset="0"/>
                <a:ea typeface="Open Sans" panose="020B0606030504020204" pitchFamily="34" charset="0"/>
                <a:cs typeface="Open Sans" panose="020B0606030504020204" pitchFamily="34" charset="0"/>
              </a:rPr>
              <a:t> </a:t>
            </a:r>
          </a:p>
        </p:txBody>
      </p:sp>
      <p:pic>
        <p:nvPicPr>
          <p:cNvPr id="8" name="Imagine 7">
            <a:extLst>
              <a:ext uri="{FF2B5EF4-FFF2-40B4-BE49-F238E27FC236}">
                <a16:creationId xmlns:a16="http://schemas.microsoft.com/office/drawing/2014/main" id="{C144B42C-0714-5657-D56A-90C7B84A6ED7}"/>
              </a:ext>
            </a:extLst>
          </p:cNvPr>
          <p:cNvPicPr>
            <a:picLocks noChangeAspect="1"/>
          </p:cNvPicPr>
          <p:nvPr/>
        </p:nvPicPr>
        <p:blipFill>
          <a:blip r:embed="rId5"/>
          <a:stretch>
            <a:fillRect/>
          </a:stretch>
        </p:blipFill>
        <p:spPr>
          <a:xfrm>
            <a:off x="141073" y="1235066"/>
            <a:ext cx="7613965" cy="4599940"/>
          </a:xfrm>
          <a:prstGeom prst="rect">
            <a:avLst/>
          </a:prstGeom>
        </p:spPr>
      </p:pic>
      <p:sp>
        <p:nvSpPr>
          <p:cNvPr id="2" name="CasetăText 1">
            <a:extLst>
              <a:ext uri="{FF2B5EF4-FFF2-40B4-BE49-F238E27FC236}">
                <a16:creationId xmlns:a16="http://schemas.microsoft.com/office/drawing/2014/main" id="{6D1E47C4-1344-15C6-EAEF-691C4E8B5713}"/>
              </a:ext>
            </a:extLst>
          </p:cNvPr>
          <p:cNvSpPr txBox="1"/>
          <p:nvPr/>
        </p:nvSpPr>
        <p:spPr>
          <a:xfrm>
            <a:off x="7930707" y="4403008"/>
            <a:ext cx="3905114" cy="2862322"/>
          </a:xfrm>
          <a:prstGeom prst="rect">
            <a:avLst/>
          </a:prstGeom>
          <a:noFill/>
        </p:spPr>
        <p:txBody>
          <a:bodyPr wrap="square" rtlCol="0">
            <a:spAutoFit/>
          </a:bodyPr>
          <a:lstStyle/>
          <a:p>
            <a:r>
              <a:rPr lang="en-US" dirty="0"/>
              <a:t>S1, S2 –outside mining zone; </a:t>
            </a:r>
          </a:p>
          <a:p>
            <a:r>
              <a:rPr lang="en-US" dirty="0"/>
              <a:t>S3, S4 – near tailing ponds;</a:t>
            </a:r>
          </a:p>
          <a:p>
            <a:r>
              <a:rPr lang="en-US" dirty="0"/>
              <a:t>S5 – near mining career; </a:t>
            </a:r>
          </a:p>
          <a:p>
            <a:r>
              <a:rPr lang="en-US" dirty="0"/>
              <a:t>S6, S7 –  Danube bed River downstream tailing ponds; </a:t>
            </a:r>
          </a:p>
          <a:p>
            <a:r>
              <a:rPr lang="en-US" dirty="0"/>
              <a:t>S8, S9, S10 – around tailing ponds</a:t>
            </a:r>
            <a:endParaRPr lang="ro-RO" dirty="0"/>
          </a:p>
          <a:p>
            <a:endParaRPr lang="ro-RO" dirty="0"/>
          </a:p>
          <a:p>
            <a:endParaRPr lang="ro-RO" dirty="0"/>
          </a:p>
          <a:p>
            <a:endParaRPr lang="ro-RO" dirty="0"/>
          </a:p>
          <a:p>
            <a:endParaRPr lang="ro-RO" dirty="0"/>
          </a:p>
        </p:txBody>
      </p:sp>
    </p:spTree>
    <p:extLst>
      <p:ext uri="{BB962C8B-B14F-4D97-AF65-F5344CB8AC3E}">
        <p14:creationId xmlns:p14="http://schemas.microsoft.com/office/powerpoint/2010/main" val="2811588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3D83C-2BEC-F329-E810-8AC4E9C418F4}"/>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C16F45ED-C742-F689-4742-ED4ACD36FE23}"/>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32FDFE8B-851F-7224-5F19-F19C1F3D955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6" name="TextBox 5">
            <a:extLst>
              <a:ext uri="{FF2B5EF4-FFF2-40B4-BE49-F238E27FC236}">
                <a16:creationId xmlns:a16="http://schemas.microsoft.com/office/drawing/2014/main" id="{786175AF-05D7-64A6-6521-EB44C0B49405}"/>
              </a:ext>
            </a:extLst>
          </p:cNvPr>
          <p:cNvSpPr txBox="1"/>
          <p:nvPr/>
        </p:nvSpPr>
        <p:spPr>
          <a:xfrm>
            <a:off x="311727" y="916374"/>
            <a:ext cx="1296939" cy="523220"/>
          </a:xfrm>
          <a:prstGeom prst="rect">
            <a:avLst/>
          </a:prstGeom>
          <a:noFill/>
        </p:spPr>
        <p:txBody>
          <a:bodyPr wrap="square">
            <a:spAutoFit/>
          </a:bodyPr>
          <a:lstStyle/>
          <a:p>
            <a:r>
              <a:rPr lang="en-US" sz="2800" b="1" i="0" u="none" strike="noStrike" baseline="0" dirty="0">
                <a:solidFill>
                  <a:srgbClr val="7030A0"/>
                </a:solidFill>
                <a:latin typeface="Open Sans" panose="020B0606030504020204" pitchFamily="34" charset="0"/>
                <a:ea typeface="Open Sans" panose="020B0606030504020204" pitchFamily="34" charset="0"/>
                <a:cs typeface="Open Sans" panose="020B0606030504020204" pitchFamily="34" charset="0"/>
              </a:rPr>
              <a:t>pH</a:t>
            </a:r>
            <a:endParaRPr lang="ro-RO" sz="2800" b="1" dirty="0">
              <a:solidFill>
                <a:srgbClr val="7030A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Title 1">
            <a:extLst>
              <a:ext uri="{FF2B5EF4-FFF2-40B4-BE49-F238E27FC236}">
                <a16:creationId xmlns:a16="http://schemas.microsoft.com/office/drawing/2014/main" id="{2FBA2A74-11A5-25FC-3A5A-80BBBB2D5152}"/>
              </a:ext>
            </a:extLst>
          </p:cNvPr>
          <p:cNvSpPr txBox="1">
            <a:spLocks/>
          </p:cNvSpPr>
          <p:nvPr/>
        </p:nvSpPr>
        <p:spPr>
          <a:xfrm>
            <a:off x="311727" y="312391"/>
            <a:ext cx="7800109" cy="78970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000" b="1" dirty="0">
                <a:latin typeface="Open Sans" panose="020B0606030504020204" pitchFamily="34" charset="0"/>
                <a:ea typeface="Open Sans" panose="020B0606030504020204" pitchFamily="34" charset="0"/>
                <a:cs typeface="Open Sans" panose="020B0606030504020204" pitchFamily="34" charset="0"/>
              </a:rPr>
              <a:t>SOIL</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noProof="0" dirty="0">
                <a:latin typeface="Open Sans" panose="020B0606030504020204" pitchFamily="34" charset="0"/>
                <a:ea typeface="Open Sans" panose="020B0606030504020204" pitchFamily="34" charset="0"/>
                <a:cs typeface="Open Sans" panose="020B0606030504020204" pitchFamily="34" charset="0"/>
              </a:rPr>
              <a:t>SAMPLES</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dirty="0">
                <a:latin typeface="Open Sans" panose="020B0606030504020204" pitchFamily="34" charset="0"/>
                <a:ea typeface="Open Sans" panose="020B0606030504020204" pitchFamily="34" charset="0"/>
                <a:cs typeface="Open Sans" panose="020B0606030504020204" pitchFamily="34" charset="0"/>
              </a:rPr>
              <a:t>ANALYSIS</a:t>
            </a:r>
            <a:r>
              <a:rPr lang="ro-RO" sz="4000" b="1" dirty="0">
                <a:latin typeface="Open Sans" panose="020B0606030504020204" pitchFamily="34" charset="0"/>
                <a:ea typeface="Open Sans" panose="020B0606030504020204" pitchFamily="34" charset="0"/>
                <a:cs typeface="Open Sans" panose="020B0606030504020204" pitchFamily="34" charset="0"/>
              </a:rPr>
              <a:t> </a:t>
            </a:r>
          </a:p>
        </p:txBody>
      </p:sp>
      <p:pic>
        <p:nvPicPr>
          <p:cNvPr id="13" name="Imagine 12">
            <a:extLst>
              <a:ext uri="{FF2B5EF4-FFF2-40B4-BE49-F238E27FC236}">
                <a16:creationId xmlns:a16="http://schemas.microsoft.com/office/drawing/2014/main" id="{EFA5E3F5-7DC5-D97F-429D-AF0474104E50}"/>
              </a:ext>
            </a:extLst>
          </p:cNvPr>
          <p:cNvPicPr>
            <a:picLocks noChangeAspect="1"/>
          </p:cNvPicPr>
          <p:nvPr/>
        </p:nvPicPr>
        <p:blipFill>
          <a:blip r:embed="rId4"/>
          <a:stretch>
            <a:fillRect/>
          </a:stretch>
        </p:blipFill>
        <p:spPr>
          <a:xfrm>
            <a:off x="119557" y="1682642"/>
            <a:ext cx="9410175" cy="4143472"/>
          </a:xfrm>
          <a:prstGeom prst="rect">
            <a:avLst/>
          </a:prstGeom>
        </p:spPr>
      </p:pic>
    </p:spTree>
    <p:extLst>
      <p:ext uri="{BB962C8B-B14F-4D97-AF65-F5344CB8AC3E}">
        <p14:creationId xmlns:p14="http://schemas.microsoft.com/office/powerpoint/2010/main" val="2429207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125DA-0FEE-8D70-50C3-98BEFCD13DC9}"/>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BD0D6EAA-3E8F-B75E-2CD9-13DD3A99055B}"/>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BA2C02E4-CB4D-E9CD-C040-6EC1EB51802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6" name="TextBox 5">
            <a:extLst>
              <a:ext uri="{FF2B5EF4-FFF2-40B4-BE49-F238E27FC236}">
                <a16:creationId xmlns:a16="http://schemas.microsoft.com/office/drawing/2014/main" id="{4BB6A9BA-14DF-4F33-EEA6-CE0C429F0D0F}"/>
              </a:ext>
            </a:extLst>
          </p:cNvPr>
          <p:cNvSpPr txBox="1"/>
          <p:nvPr/>
        </p:nvSpPr>
        <p:spPr>
          <a:xfrm>
            <a:off x="382867" y="1200266"/>
            <a:ext cx="4078294" cy="523220"/>
          </a:xfrm>
          <a:prstGeom prst="rect">
            <a:avLst/>
          </a:prstGeom>
          <a:noFill/>
        </p:spPr>
        <p:txBody>
          <a:bodyPr wrap="square">
            <a:spAutoFit/>
          </a:bodyPr>
          <a:lstStyle/>
          <a:p>
            <a:r>
              <a:rPr lang="en-US" sz="2800" b="1" dirty="0">
                <a:solidFill>
                  <a:srgbClr val="7030A0"/>
                </a:solidFill>
                <a:latin typeface="Open Sans" panose="020B0606030504020204" pitchFamily="34" charset="0"/>
                <a:ea typeface="Open Sans" panose="020B0606030504020204" pitchFamily="34" charset="0"/>
                <a:cs typeface="Open Sans" panose="020B0606030504020204" pitchFamily="34" charset="0"/>
              </a:rPr>
              <a:t>Cu (II)</a:t>
            </a:r>
            <a:endParaRPr lang="ro-RO" sz="2800" b="1" baseline="30000" dirty="0">
              <a:solidFill>
                <a:srgbClr val="7030A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a:extLst>
              <a:ext uri="{FF2B5EF4-FFF2-40B4-BE49-F238E27FC236}">
                <a16:creationId xmlns:a16="http://schemas.microsoft.com/office/drawing/2014/main" id="{A07A022B-C7FE-4065-923F-1CCFB64FAE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67810" y="6652877"/>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31E3D09-B699-F238-A12F-43E376EA7D1F}"/>
              </a:ext>
            </a:extLst>
          </p:cNvPr>
          <p:cNvSpPr txBox="1">
            <a:spLocks/>
          </p:cNvSpPr>
          <p:nvPr/>
        </p:nvSpPr>
        <p:spPr>
          <a:xfrm>
            <a:off x="311727" y="312391"/>
            <a:ext cx="7800109" cy="78970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000" b="1" dirty="0">
                <a:latin typeface="Open Sans" panose="020B0606030504020204" pitchFamily="34" charset="0"/>
                <a:ea typeface="Open Sans" panose="020B0606030504020204" pitchFamily="34" charset="0"/>
                <a:cs typeface="Open Sans" panose="020B0606030504020204" pitchFamily="34" charset="0"/>
              </a:rPr>
              <a:t>SOIL</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noProof="0" dirty="0">
                <a:latin typeface="Open Sans" panose="020B0606030504020204" pitchFamily="34" charset="0"/>
                <a:ea typeface="Open Sans" panose="020B0606030504020204" pitchFamily="34" charset="0"/>
                <a:cs typeface="Open Sans" panose="020B0606030504020204" pitchFamily="34" charset="0"/>
              </a:rPr>
              <a:t>SAMPLES</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dirty="0">
                <a:latin typeface="Open Sans" panose="020B0606030504020204" pitchFamily="34" charset="0"/>
                <a:ea typeface="Open Sans" panose="020B0606030504020204" pitchFamily="34" charset="0"/>
                <a:cs typeface="Open Sans" panose="020B0606030504020204" pitchFamily="34" charset="0"/>
              </a:rPr>
              <a:t>ANALYSIS</a:t>
            </a:r>
            <a:r>
              <a:rPr lang="ro-RO" sz="4000" b="1" dirty="0">
                <a:latin typeface="Open Sans" panose="020B0606030504020204" pitchFamily="34" charset="0"/>
                <a:ea typeface="Open Sans" panose="020B0606030504020204" pitchFamily="34" charset="0"/>
                <a:cs typeface="Open Sans" panose="020B0606030504020204" pitchFamily="34" charset="0"/>
              </a:rPr>
              <a:t> </a:t>
            </a:r>
          </a:p>
        </p:txBody>
      </p:sp>
      <p:pic>
        <p:nvPicPr>
          <p:cNvPr id="39" name="Imagine 38">
            <a:extLst>
              <a:ext uri="{FF2B5EF4-FFF2-40B4-BE49-F238E27FC236}">
                <a16:creationId xmlns:a16="http://schemas.microsoft.com/office/drawing/2014/main" id="{452FDF3B-3D1F-9C53-97FA-205D903BD5EA}"/>
              </a:ext>
            </a:extLst>
          </p:cNvPr>
          <p:cNvPicPr>
            <a:picLocks noChangeAspect="1"/>
          </p:cNvPicPr>
          <p:nvPr/>
        </p:nvPicPr>
        <p:blipFill>
          <a:blip r:embed="rId5"/>
          <a:stretch>
            <a:fillRect/>
          </a:stretch>
        </p:blipFill>
        <p:spPr>
          <a:xfrm>
            <a:off x="0" y="2074516"/>
            <a:ext cx="10339712" cy="3889585"/>
          </a:xfrm>
          <a:prstGeom prst="rect">
            <a:avLst/>
          </a:prstGeom>
        </p:spPr>
      </p:pic>
      <p:pic>
        <p:nvPicPr>
          <p:cNvPr id="41" name="Imagine 40">
            <a:extLst>
              <a:ext uri="{FF2B5EF4-FFF2-40B4-BE49-F238E27FC236}">
                <a16:creationId xmlns:a16="http://schemas.microsoft.com/office/drawing/2014/main" id="{079916CD-CE20-7542-AF40-EE3967EEA80D}"/>
              </a:ext>
            </a:extLst>
          </p:cNvPr>
          <p:cNvPicPr>
            <a:picLocks noChangeAspect="1"/>
          </p:cNvPicPr>
          <p:nvPr/>
        </p:nvPicPr>
        <p:blipFill>
          <a:blip r:embed="rId6"/>
          <a:srcRect r="34959"/>
          <a:stretch>
            <a:fillRect/>
          </a:stretch>
        </p:blipFill>
        <p:spPr>
          <a:xfrm>
            <a:off x="8022035" y="1441938"/>
            <a:ext cx="3919222" cy="2266773"/>
          </a:xfrm>
          <a:prstGeom prst="rect">
            <a:avLst/>
          </a:prstGeom>
        </p:spPr>
      </p:pic>
    </p:spTree>
    <p:extLst>
      <p:ext uri="{BB962C8B-B14F-4D97-AF65-F5344CB8AC3E}">
        <p14:creationId xmlns:p14="http://schemas.microsoft.com/office/powerpoint/2010/main" val="41886411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C7CEE-EAA0-2DBB-A100-AF23FF8E3DB6}"/>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DD39D608-B131-2527-A20C-37F0B4D880EE}"/>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8DD1F717-942A-02E8-9970-2D26A40839D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6" name="TextBox 5">
            <a:extLst>
              <a:ext uri="{FF2B5EF4-FFF2-40B4-BE49-F238E27FC236}">
                <a16:creationId xmlns:a16="http://schemas.microsoft.com/office/drawing/2014/main" id="{7EF1E2FE-8E1D-FAC8-329F-067ADBC4C7CF}"/>
              </a:ext>
            </a:extLst>
          </p:cNvPr>
          <p:cNvSpPr txBox="1"/>
          <p:nvPr/>
        </p:nvSpPr>
        <p:spPr>
          <a:xfrm>
            <a:off x="476560" y="1102100"/>
            <a:ext cx="4078294" cy="523220"/>
          </a:xfrm>
          <a:prstGeom prst="rect">
            <a:avLst/>
          </a:prstGeom>
          <a:noFill/>
        </p:spPr>
        <p:txBody>
          <a:bodyPr wrap="square">
            <a:spAutoFit/>
          </a:bodyPr>
          <a:lstStyle/>
          <a:p>
            <a:r>
              <a:rPr lang="en-US" sz="2800" b="1" dirty="0">
                <a:solidFill>
                  <a:srgbClr val="7030A0"/>
                </a:solidFill>
                <a:latin typeface="Open Sans" panose="020B0606030504020204" pitchFamily="34" charset="0"/>
                <a:ea typeface="Open Sans" panose="020B0606030504020204" pitchFamily="34" charset="0"/>
                <a:cs typeface="Open Sans" panose="020B0606030504020204" pitchFamily="34" charset="0"/>
              </a:rPr>
              <a:t>Zn (II)</a:t>
            </a:r>
            <a:endParaRPr lang="ro-RO" sz="2800" b="1" baseline="30000" dirty="0">
              <a:solidFill>
                <a:srgbClr val="7030A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a:extLst>
              <a:ext uri="{FF2B5EF4-FFF2-40B4-BE49-F238E27FC236}">
                <a16:creationId xmlns:a16="http://schemas.microsoft.com/office/drawing/2014/main" id="{1EC5DDD6-0132-C6F7-CE8C-27D15F2265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67810" y="6652877"/>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A36CF7EF-D921-3C5B-F873-A1C58953566E}"/>
              </a:ext>
            </a:extLst>
          </p:cNvPr>
          <p:cNvSpPr txBox="1">
            <a:spLocks/>
          </p:cNvSpPr>
          <p:nvPr/>
        </p:nvSpPr>
        <p:spPr>
          <a:xfrm>
            <a:off x="311727" y="312391"/>
            <a:ext cx="7800109" cy="78970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000" b="1" dirty="0">
                <a:latin typeface="Open Sans" panose="020B0606030504020204" pitchFamily="34" charset="0"/>
                <a:ea typeface="Open Sans" panose="020B0606030504020204" pitchFamily="34" charset="0"/>
                <a:cs typeface="Open Sans" panose="020B0606030504020204" pitchFamily="34" charset="0"/>
              </a:rPr>
              <a:t>SOIL</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noProof="0" dirty="0">
                <a:latin typeface="Open Sans" panose="020B0606030504020204" pitchFamily="34" charset="0"/>
                <a:ea typeface="Open Sans" panose="020B0606030504020204" pitchFamily="34" charset="0"/>
                <a:cs typeface="Open Sans" panose="020B0606030504020204" pitchFamily="34" charset="0"/>
              </a:rPr>
              <a:t>SAMPLES</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dirty="0">
                <a:latin typeface="Open Sans" panose="020B0606030504020204" pitchFamily="34" charset="0"/>
                <a:ea typeface="Open Sans" panose="020B0606030504020204" pitchFamily="34" charset="0"/>
                <a:cs typeface="Open Sans" panose="020B0606030504020204" pitchFamily="34" charset="0"/>
              </a:rPr>
              <a:t>ANALYSIS</a:t>
            </a:r>
            <a:r>
              <a:rPr lang="ro-RO" sz="4000" b="1" dirty="0">
                <a:latin typeface="Open Sans" panose="020B0606030504020204" pitchFamily="34" charset="0"/>
                <a:ea typeface="Open Sans" panose="020B0606030504020204" pitchFamily="34" charset="0"/>
                <a:cs typeface="Open Sans" panose="020B0606030504020204" pitchFamily="34" charset="0"/>
              </a:rPr>
              <a:t> </a:t>
            </a:r>
          </a:p>
        </p:txBody>
      </p:sp>
      <p:pic>
        <p:nvPicPr>
          <p:cNvPr id="4" name="Imagine 3">
            <a:extLst>
              <a:ext uri="{FF2B5EF4-FFF2-40B4-BE49-F238E27FC236}">
                <a16:creationId xmlns:a16="http://schemas.microsoft.com/office/drawing/2014/main" id="{19437653-56AE-3D02-CB1A-98F47CAEBCFA}"/>
              </a:ext>
            </a:extLst>
          </p:cNvPr>
          <p:cNvPicPr>
            <a:picLocks noChangeAspect="1"/>
          </p:cNvPicPr>
          <p:nvPr/>
        </p:nvPicPr>
        <p:blipFill>
          <a:blip r:embed="rId5"/>
          <a:stretch>
            <a:fillRect/>
          </a:stretch>
        </p:blipFill>
        <p:spPr>
          <a:xfrm>
            <a:off x="67251" y="2127817"/>
            <a:ext cx="10120237" cy="4176122"/>
          </a:xfrm>
          <a:prstGeom prst="rect">
            <a:avLst/>
          </a:prstGeom>
        </p:spPr>
      </p:pic>
      <p:pic>
        <p:nvPicPr>
          <p:cNvPr id="12" name="Imagine 11">
            <a:extLst>
              <a:ext uri="{FF2B5EF4-FFF2-40B4-BE49-F238E27FC236}">
                <a16:creationId xmlns:a16="http://schemas.microsoft.com/office/drawing/2014/main" id="{7D19F4A2-340E-B822-7D62-49437B451341}"/>
              </a:ext>
            </a:extLst>
          </p:cNvPr>
          <p:cNvPicPr>
            <a:picLocks noChangeAspect="1"/>
          </p:cNvPicPr>
          <p:nvPr/>
        </p:nvPicPr>
        <p:blipFill>
          <a:blip r:embed="rId6"/>
          <a:srcRect r="34762"/>
          <a:stretch>
            <a:fillRect/>
          </a:stretch>
        </p:blipFill>
        <p:spPr>
          <a:xfrm>
            <a:off x="7798692" y="1264521"/>
            <a:ext cx="4326057" cy="2738033"/>
          </a:xfrm>
          <a:prstGeom prst="rect">
            <a:avLst/>
          </a:prstGeom>
        </p:spPr>
      </p:pic>
    </p:spTree>
    <p:extLst>
      <p:ext uri="{BB962C8B-B14F-4D97-AF65-F5344CB8AC3E}">
        <p14:creationId xmlns:p14="http://schemas.microsoft.com/office/powerpoint/2010/main" val="32023758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233B7-EE05-79C0-7D50-AF69AC19547F}"/>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BFFE4F89-6503-7C0F-593F-BF3BFDAD5D4B}"/>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737FF039-2667-57DB-3849-139A74940FD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6" name="TextBox 5">
            <a:extLst>
              <a:ext uri="{FF2B5EF4-FFF2-40B4-BE49-F238E27FC236}">
                <a16:creationId xmlns:a16="http://schemas.microsoft.com/office/drawing/2014/main" id="{118192B7-6518-3647-AFCB-C1A912E07FEC}"/>
              </a:ext>
            </a:extLst>
          </p:cNvPr>
          <p:cNvSpPr txBox="1"/>
          <p:nvPr/>
        </p:nvSpPr>
        <p:spPr>
          <a:xfrm>
            <a:off x="490531" y="1271894"/>
            <a:ext cx="4078294" cy="523220"/>
          </a:xfrm>
          <a:prstGeom prst="rect">
            <a:avLst/>
          </a:prstGeom>
          <a:noFill/>
        </p:spPr>
        <p:txBody>
          <a:bodyPr wrap="square">
            <a:spAutoFit/>
          </a:bodyPr>
          <a:lstStyle/>
          <a:p>
            <a:r>
              <a:rPr lang="en-US" sz="2800" b="1" dirty="0">
                <a:solidFill>
                  <a:srgbClr val="7030A0"/>
                </a:solidFill>
                <a:latin typeface="Open Sans" panose="020B0606030504020204" pitchFamily="34" charset="0"/>
                <a:ea typeface="Open Sans" panose="020B0606030504020204" pitchFamily="34" charset="0"/>
                <a:cs typeface="Open Sans" panose="020B0606030504020204" pitchFamily="34" charset="0"/>
              </a:rPr>
              <a:t>Fe</a:t>
            </a:r>
            <a:r>
              <a:rPr lang="en-US" sz="2800" b="1" baseline="30000" dirty="0">
                <a:solidFill>
                  <a:srgbClr val="7030A0"/>
                </a:solidFill>
                <a:latin typeface="Open Sans" panose="020B0606030504020204" pitchFamily="34" charset="0"/>
                <a:ea typeface="Open Sans" panose="020B0606030504020204" pitchFamily="34" charset="0"/>
                <a:cs typeface="Open Sans" panose="020B0606030504020204" pitchFamily="34" charset="0"/>
              </a:rPr>
              <a:t>n+</a:t>
            </a:r>
            <a:endParaRPr lang="ro-RO" sz="2800" b="1" baseline="30000" dirty="0">
              <a:solidFill>
                <a:srgbClr val="7030A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a:extLst>
              <a:ext uri="{FF2B5EF4-FFF2-40B4-BE49-F238E27FC236}">
                <a16:creationId xmlns:a16="http://schemas.microsoft.com/office/drawing/2014/main" id="{CBE8F27D-FB6C-F472-B6A4-A179C5B9B0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67810" y="6652877"/>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B77D76EF-8410-4721-F8CC-01FD487C861C}"/>
              </a:ext>
            </a:extLst>
          </p:cNvPr>
          <p:cNvSpPr txBox="1">
            <a:spLocks/>
          </p:cNvSpPr>
          <p:nvPr/>
        </p:nvSpPr>
        <p:spPr>
          <a:xfrm>
            <a:off x="311727" y="312391"/>
            <a:ext cx="7800109" cy="78970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000" b="1" dirty="0">
                <a:latin typeface="Open Sans" panose="020B0606030504020204" pitchFamily="34" charset="0"/>
                <a:ea typeface="Open Sans" panose="020B0606030504020204" pitchFamily="34" charset="0"/>
                <a:cs typeface="Open Sans" panose="020B0606030504020204" pitchFamily="34" charset="0"/>
              </a:rPr>
              <a:t>SOIL</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noProof="0" dirty="0">
                <a:latin typeface="Open Sans" panose="020B0606030504020204" pitchFamily="34" charset="0"/>
                <a:ea typeface="Open Sans" panose="020B0606030504020204" pitchFamily="34" charset="0"/>
                <a:cs typeface="Open Sans" panose="020B0606030504020204" pitchFamily="34" charset="0"/>
              </a:rPr>
              <a:t>SAMPLES</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dirty="0">
                <a:latin typeface="Open Sans" panose="020B0606030504020204" pitchFamily="34" charset="0"/>
                <a:ea typeface="Open Sans" panose="020B0606030504020204" pitchFamily="34" charset="0"/>
                <a:cs typeface="Open Sans" panose="020B0606030504020204" pitchFamily="34" charset="0"/>
              </a:rPr>
              <a:t>ANALYSIS</a:t>
            </a:r>
            <a:r>
              <a:rPr lang="ro-RO" sz="4000" b="1" dirty="0">
                <a:latin typeface="Open Sans" panose="020B0606030504020204" pitchFamily="34" charset="0"/>
                <a:ea typeface="Open Sans" panose="020B0606030504020204" pitchFamily="34" charset="0"/>
                <a:cs typeface="Open Sans" panose="020B0606030504020204" pitchFamily="34" charset="0"/>
              </a:rPr>
              <a:t> </a:t>
            </a:r>
          </a:p>
        </p:txBody>
      </p:sp>
      <p:sp>
        <p:nvSpPr>
          <p:cNvPr id="15" name="CasetăText 14">
            <a:extLst>
              <a:ext uri="{FF2B5EF4-FFF2-40B4-BE49-F238E27FC236}">
                <a16:creationId xmlns:a16="http://schemas.microsoft.com/office/drawing/2014/main" id="{5EA8C16E-A988-BB6A-22D8-1C5D31A108BD}"/>
              </a:ext>
            </a:extLst>
          </p:cNvPr>
          <p:cNvSpPr txBox="1"/>
          <p:nvPr/>
        </p:nvSpPr>
        <p:spPr>
          <a:xfrm>
            <a:off x="7326774" y="4169897"/>
            <a:ext cx="4858819" cy="2031325"/>
          </a:xfrm>
          <a:prstGeom prst="rect">
            <a:avLst/>
          </a:prstGeom>
          <a:noFill/>
        </p:spPr>
        <p:txBody>
          <a:bodyPr wrap="square">
            <a:spAutoFit/>
          </a:bodyPr>
          <a:lstStyle/>
          <a:p>
            <a:pPr marL="285750" indent="-285750">
              <a:buFont typeface="Wingdings" panose="05000000000000000000" pitchFamily="2" charset="2"/>
              <a:buChar char="Ø"/>
            </a:pPr>
            <a:r>
              <a:rPr lang="en-US" dirty="0">
                <a:latin typeface="Open sans" panose="020B0606030504020204" pitchFamily="34" charset="0"/>
                <a:ea typeface="Open sans" panose="020B0606030504020204" pitchFamily="34" charset="0"/>
                <a:cs typeface="Open sans" panose="020B0606030504020204" pitchFamily="34" charset="0"/>
              </a:rPr>
              <a:t>a high value of iron ions (in the form of oxides) under aerobic conditions helps to decrease the concentration of active mineral pollutants, while reducing conditions (acidity, excessive humidity) can lead to their release into the environment.</a:t>
            </a:r>
            <a:endParaRPr lang="ro-RO"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Imagine 3">
            <a:extLst>
              <a:ext uri="{FF2B5EF4-FFF2-40B4-BE49-F238E27FC236}">
                <a16:creationId xmlns:a16="http://schemas.microsoft.com/office/drawing/2014/main" id="{B4DF51F4-1C6E-8405-AD33-167B0F19B9EB}"/>
              </a:ext>
            </a:extLst>
          </p:cNvPr>
          <p:cNvPicPr>
            <a:picLocks noChangeAspect="1"/>
          </p:cNvPicPr>
          <p:nvPr/>
        </p:nvPicPr>
        <p:blipFill>
          <a:blip r:embed="rId5"/>
          <a:srcRect r="17766"/>
          <a:stretch>
            <a:fillRect/>
          </a:stretch>
        </p:blipFill>
        <p:spPr>
          <a:xfrm>
            <a:off x="7326774" y="1371268"/>
            <a:ext cx="4745605" cy="2822267"/>
          </a:xfrm>
          <a:prstGeom prst="rect">
            <a:avLst/>
          </a:prstGeom>
        </p:spPr>
      </p:pic>
      <p:pic>
        <p:nvPicPr>
          <p:cNvPr id="23" name="Imagine 22">
            <a:extLst>
              <a:ext uri="{FF2B5EF4-FFF2-40B4-BE49-F238E27FC236}">
                <a16:creationId xmlns:a16="http://schemas.microsoft.com/office/drawing/2014/main" id="{5E2D8320-0C73-D0DE-D008-A1AA653C7CF3}"/>
              </a:ext>
            </a:extLst>
          </p:cNvPr>
          <p:cNvPicPr>
            <a:picLocks noChangeAspect="1"/>
          </p:cNvPicPr>
          <p:nvPr/>
        </p:nvPicPr>
        <p:blipFill>
          <a:blip r:embed="rId6"/>
          <a:stretch>
            <a:fillRect/>
          </a:stretch>
        </p:blipFill>
        <p:spPr>
          <a:xfrm>
            <a:off x="6407" y="2397348"/>
            <a:ext cx="7174350" cy="3508674"/>
          </a:xfrm>
          <a:prstGeom prst="rect">
            <a:avLst/>
          </a:prstGeom>
        </p:spPr>
      </p:pic>
    </p:spTree>
    <p:extLst>
      <p:ext uri="{BB962C8B-B14F-4D97-AF65-F5344CB8AC3E}">
        <p14:creationId xmlns:p14="http://schemas.microsoft.com/office/powerpoint/2010/main" val="2392610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2B692-CA27-1D24-7B9C-EF2D5323C14B}"/>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D092AA00-4905-A9D1-C912-FDF586D8CF90}"/>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C0AE9753-6202-E3B4-9440-536A86B8F4E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6" name="TextBox 5">
            <a:extLst>
              <a:ext uri="{FF2B5EF4-FFF2-40B4-BE49-F238E27FC236}">
                <a16:creationId xmlns:a16="http://schemas.microsoft.com/office/drawing/2014/main" id="{4AA29AB2-2254-D8E2-8108-D6BAD4A7500D}"/>
              </a:ext>
            </a:extLst>
          </p:cNvPr>
          <p:cNvSpPr txBox="1"/>
          <p:nvPr/>
        </p:nvSpPr>
        <p:spPr>
          <a:xfrm>
            <a:off x="417851" y="1204817"/>
            <a:ext cx="4078294" cy="523220"/>
          </a:xfrm>
          <a:prstGeom prst="rect">
            <a:avLst/>
          </a:prstGeom>
          <a:noFill/>
        </p:spPr>
        <p:txBody>
          <a:bodyPr wrap="square">
            <a:spAutoFit/>
          </a:bodyPr>
          <a:lstStyle/>
          <a:p>
            <a:r>
              <a:rPr lang="en-US" sz="2800" b="1" dirty="0">
                <a:solidFill>
                  <a:srgbClr val="7030A0"/>
                </a:solidFill>
                <a:latin typeface="Open Sans" panose="020B0606030504020204" pitchFamily="34" charset="0"/>
                <a:ea typeface="Open Sans" panose="020B0606030504020204" pitchFamily="34" charset="0"/>
                <a:cs typeface="Open Sans" panose="020B0606030504020204" pitchFamily="34" charset="0"/>
              </a:rPr>
              <a:t>Ni (II)</a:t>
            </a:r>
            <a:endParaRPr lang="ro-RO" sz="2800" b="1" baseline="30000" dirty="0">
              <a:solidFill>
                <a:srgbClr val="7030A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a:extLst>
              <a:ext uri="{FF2B5EF4-FFF2-40B4-BE49-F238E27FC236}">
                <a16:creationId xmlns:a16="http://schemas.microsoft.com/office/drawing/2014/main" id="{D8AD0707-4459-4A99-D945-559BB30243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67810" y="6652877"/>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938907DF-8CE2-5273-57E2-E75FE89B15CA}"/>
              </a:ext>
            </a:extLst>
          </p:cNvPr>
          <p:cNvSpPr txBox="1">
            <a:spLocks/>
          </p:cNvSpPr>
          <p:nvPr/>
        </p:nvSpPr>
        <p:spPr>
          <a:xfrm>
            <a:off x="311727" y="312391"/>
            <a:ext cx="7800109" cy="78970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000" b="1" dirty="0">
                <a:latin typeface="Open Sans" panose="020B0606030504020204" pitchFamily="34" charset="0"/>
                <a:ea typeface="Open Sans" panose="020B0606030504020204" pitchFamily="34" charset="0"/>
                <a:cs typeface="Open Sans" panose="020B0606030504020204" pitchFamily="34" charset="0"/>
              </a:rPr>
              <a:t>SOIL</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noProof="0" dirty="0">
                <a:latin typeface="Open Sans" panose="020B0606030504020204" pitchFamily="34" charset="0"/>
                <a:ea typeface="Open Sans" panose="020B0606030504020204" pitchFamily="34" charset="0"/>
                <a:cs typeface="Open Sans" panose="020B0606030504020204" pitchFamily="34" charset="0"/>
              </a:rPr>
              <a:t>SAMPLES</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dirty="0">
                <a:latin typeface="Open Sans" panose="020B0606030504020204" pitchFamily="34" charset="0"/>
                <a:ea typeface="Open Sans" panose="020B0606030504020204" pitchFamily="34" charset="0"/>
                <a:cs typeface="Open Sans" panose="020B0606030504020204" pitchFamily="34" charset="0"/>
              </a:rPr>
              <a:t>ANALYSIS</a:t>
            </a:r>
            <a:r>
              <a:rPr lang="ro-RO" sz="4000" b="1" dirty="0">
                <a:latin typeface="Open Sans" panose="020B0606030504020204" pitchFamily="34" charset="0"/>
                <a:ea typeface="Open Sans" panose="020B0606030504020204" pitchFamily="34" charset="0"/>
                <a:cs typeface="Open Sans" panose="020B0606030504020204" pitchFamily="34" charset="0"/>
              </a:rPr>
              <a:t> </a:t>
            </a:r>
          </a:p>
        </p:txBody>
      </p:sp>
      <p:pic>
        <p:nvPicPr>
          <p:cNvPr id="26" name="Imagine 25">
            <a:extLst>
              <a:ext uri="{FF2B5EF4-FFF2-40B4-BE49-F238E27FC236}">
                <a16:creationId xmlns:a16="http://schemas.microsoft.com/office/drawing/2014/main" id="{78F7508E-4F3A-731F-DD92-558E18B7A103}"/>
              </a:ext>
            </a:extLst>
          </p:cNvPr>
          <p:cNvPicPr>
            <a:picLocks noChangeAspect="1"/>
          </p:cNvPicPr>
          <p:nvPr/>
        </p:nvPicPr>
        <p:blipFill>
          <a:blip r:embed="rId5"/>
          <a:stretch>
            <a:fillRect/>
          </a:stretch>
        </p:blipFill>
        <p:spPr>
          <a:xfrm>
            <a:off x="0" y="1728037"/>
            <a:ext cx="10455546" cy="4322439"/>
          </a:xfrm>
          <a:prstGeom prst="rect">
            <a:avLst/>
          </a:prstGeom>
        </p:spPr>
      </p:pic>
      <p:pic>
        <p:nvPicPr>
          <p:cNvPr id="28" name="Imagine 27">
            <a:extLst>
              <a:ext uri="{FF2B5EF4-FFF2-40B4-BE49-F238E27FC236}">
                <a16:creationId xmlns:a16="http://schemas.microsoft.com/office/drawing/2014/main" id="{E4F3EFE9-2F80-6F21-5BC1-DAA49EB5E410}"/>
              </a:ext>
            </a:extLst>
          </p:cNvPr>
          <p:cNvPicPr>
            <a:picLocks noChangeAspect="1"/>
          </p:cNvPicPr>
          <p:nvPr/>
        </p:nvPicPr>
        <p:blipFill>
          <a:blip r:embed="rId6"/>
          <a:srcRect r="34862"/>
          <a:stretch>
            <a:fillRect/>
          </a:stretch>
        </p:blipFill>
        <p:spPr>
          <a:xfrm>
            <a:off x="8111836" y="1204817"/>
            <a:ext cx="3919580" cy="2487652"/>
          </a:xfrm>
          <a:prstGeom prst="rect">
            <a:avLst/>
          </a:prstGeom>
        </p:spPr>
      </p:pic>
    </p:spTree>
    <p:extLst>
      <p:ext uri="{BB962C8B-B14F-4D97-AF65-F5344CB8AC3E}">
        <p14:creationId xmlns:p14="http://schemas.microsoft.com/office/powerpoint/2010/main" val="2983768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65FA2-5D34-8FAF-130A-3AA9360E3570}"/>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590EA106-7793-1B39-E63D-BEBA71B59239}"/>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CAB7DAF8-9E0B-155E-4FA6-1F722A8E4FE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6" name="TextBox 5">
            <a:extLst>
              <a:ext uri="{FF2B5EF4-FFF2-40B4-BE49-F238E27FC236}">
                <a16:creationId xmlns:a16="http://schemas.microsoft.com/office/drawing/2014/main" id="{31ADF541-C09B-04D1-5D1D-02CB72B952EA}"/>
              </a:ext>
            </a:extLst>
          </p:cNvPr>
          <p:cNvSpPr txBox="1"/>
          <p:nvPr/>
        </p:nvSpPr>
        <p:spPr>
          <a:xfrm>
            <a:off x="311727" y="1141396"/>
            <a:ext cx="4078294" cy="523220"/>
          </a:xfrm>
          <a:prstGeom prst="rect">
            <a:avLst/>
          </a:prstGeom>
          <a:noFill/>
        </p:spPr>
        <p:txBody>
          <a:bodyPr wrap="square">
            <a:spAutoFit/>
          </a:bodyPr>
          <a:lstStyle/>
          <a:p>
            <a:r>
              <a:rPr lang="en-US" sz="2800" b="1" dirty="0">
                <a:solidFill>
                  <a:srgbClr val="7030A0"/>
                </a:solidFill>
                <a:latin typeface="Open Sans" panose="020B0606030504020204" pitchFamily="34" charset="0"/>
                <a:ea typeface="Open Sans" panose="020B0606030504020204" pitchFamily="34" charset="0"/>
                <a:cs typeface="Open Sans" panose="020B0606030504020204" pitchFamily="34" charset="0"/>
              </a:rPr>
              <a:t>Pb (II)</a:t>
            </a:r>
            <a:endParaRPr lang="ro-RO" sz="2800" b="1" baseline="30000" dirty="0">
              <a:solidFill>
                <a:srgbClr val="7030A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a:extLst>
              <a:ext uri="{FF2B5EF4-FFF2-40B4-BE49-F238E27FC236}">
                <a16:creationId xmlns:a16="http://schemas.microsoft.com/office/drawing/2014/main" id="{8D7BEF81-5E56-AC7B-3254-26A3883A63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67810" y="6652877"/>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FCDE654B-9AB9-5E6B-B456-F7D9D85A4B5B}"/>
              </a:ext>
            </a:extLst>
          </p:cNvPr>
          <p:cNvSpPr txBox="1">
            <a:spLocks/>
          </p:cNvSpPr>
          <p:nvPr/>
        </p:nvSpPr>
        <p:spPr>
          <a:xfrm>
            <a:off x="311727" y="312391"/>
            <a:ext cx="7800109" cy="78970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4000" b="1" dirty="0">
                <a:latin typeface="Open Sans" panose="020B0606030504020204" pitchFamily="34" charset="0"/>
                <a:ea typeface="Open Sans" panose="020B0606030504020204" pitchFamily="34" charset="0"/>
                <a:cs typeface="Open Sans" panose="020B0606030504020204" pitchFamily="34" charset="0"/>
              </a:rPr>
              <a:t>SOIL</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noProof="0" dirty="0">
                <a:latin typeface="Open Sans" panose="020B0606030504020204" pitchFamily="34" charset="0"/>
                <a:ea typeface="Open Sans" panose="020B0606030504020204" pitchFamily="34" charset="0"/>
                <a:cs typeface="Open Sans" panose="020B0606030504020204" pitchFamily="34" charset="0"/>
              </a:rPr>
              <a:t>SAMPLES</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dirty="0">
                <a:latin typeface="Open Sans" panose="020B0606030504020204" pitchFamily="34" charset="0"/>
                <a:ea typeface="Open Sans" panose="020B0606030504020204" pitchFamily="34" charset="0"/>
                <a:cs typeface="Open Sans" panose="020B0606030504020204" pitchFamily="34" charset="0"/>
              </a:rPr>
              <a:t>ANALYSIS</a:t>
            </a:r>
            <a:r>
              <a:rPr lang="ro-RO" sz="4000" b="1" dirty="0">
                <a:latin typeface="Open Sans" panose="020B0606030504020204" pitchFamily="34" charset="0"/>
                <a:ea typeface="Open Sans" panose="020B0606030504020204" pitchFamily="34" charset="0"/>
                <a:cs typeface="Open Sans" panose="020B0606030504020204" pitchFamily="34" charset="0"/>
              </a:rPr>
              <a:t> </a:t>
            </a:r>
          </a:p>
        </p:txBody>
      </p:sp>
      <p:pic>
        <p:nvPicPr>
          <p:cNvPr id="17" name="Imagine 16">
            <a:extLst>
              <a:ext uri="{FF2B5EF4-FFF2-40B4-BE49-F238E27FC236}">
                <a16:creationId xmlns:a16="http://schemas.microsoft.com/office/drawing/2014/main" id="{B901C401-B80F-9347-32D4-08287E9FF99C}"/>
              </a:ext>
            </a:extLst>
          </p:cNvPr>
          <p:cNvPicPr>
            <a:picLocks noChangeAspect="1"/>
          </p:cNvPicPr>
          <p:nvPr/>
        </p:nvPicPr>
        <p:blipFill>
          <a:blip r:embed="rId5"/>
          <a:stretch>
            <a:fillRect/>
          </a:stretch>
        </p:blipFill>
        <p:spPr>
          <a:xfrm>
            <a:off x="0" y="1560350"/>
            <a:ext cx="10370195" cy="4310246"/>
          </a:xfrm>
          <a:prstGeom prst="rect">
            <a:avLst/>
          </a:prstGeom>
        </p:spPr>
      </p:pic>
      <p:pic>
        <p:nvPicPr>
          <p:cNvPr id="19" name="Imagine 18">
            <a:extLst>
              <a:ext uri="{FF2B5EF4-FFF2-40B4-BE49-F238E27FC236}">
                <a16:creationId xmlns:a16="http://schemas.microsoft.com/office/drawing/2014/main" id="{1B3D29B3-A607-A835-A310-A0131CA8B1AF}"/>
              </a:ext>
            </a:extLst>
          </p:cNvPr>
          <p:cNvPicPr>
            <a:picLocks noChangeAspect="1"/>
          </p:cNvPicPr>
          <p:nvPr/>
        </p:nvPicPr>
        <p:blipFill>
          <a:blip r:embed="rId6"/>
          <a:srcRect r="33540"/>
          <a:stretch>
            <a:fillRect/>
          </a:stretch>
        </p:blipFill>
        <p:spPr>
          <a:xfrm>
            <a:off x="8092531" y="1150868"/>
            <a:ext cx="4030223" cy="2472008"/>
          </a:xfrm>
          <a:prstGeom prst="rect">
            <a:avLst/>
          </a:prstGeom>
        </p:spPr>
      </p:pic>
    </p:spTree>
    <p:extLst>
      <p:ext uri="{BB962C8B-B14F-4D97-AF65-F5344CB8AC3E}">
        <p14:creationId xmlns:p14="http://schemas.microsoft.com/office/powerpoint/2010/main" val="34259751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3707A-6E5B-E510-84F6-143BB235D159}"/>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3FDC79B7-038C-3049-5A6F-D04229E222E1}"/>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C8DAB00A-2D1D-AF66-9C32-B611FEED538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pic>
        <p:nvPicPr>
          <p:cNvPr id="8" name="Picture 7">
            <a:extLst>
              <a:ext uri="{FF2B5EF4-FFF2-40B4-BE49-F238E27FC236}">
                <a16:creationId xmlns:a16="http://schemas.microsoft.com/office/drawing/2014/main" id="{9BCAF7C5-D2E7-1CF5-74FE-41A7661965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67810" y="6652877"/>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DF7772A1-DD9D-FE9D-650D-7DA52717466A}"/>
              </a:ext>
            </a:extLst>
          </p:cNvPr>
          <p:cNvSpPr txBox="1">
            <a:spLocks/>
          </p:cNvSpPr>
          <p:nvPr/>
        </p:nvSpPr>
        <p:spPr>
          <a:xfrm>
            <a:off x="311727" y="312391"/>
            <a:ext cx="7800109" cy="78970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ro-RO" sz="4000" b="1" dirty="0">
                <a:latin typeface="Open Sans" panose="020B0606030504020204" pitchFamily="34" charset="0"/>
                <a:ea typeface="Open Sans" panose="020B0606030504020204" pitchFamily="34" charset="0"/>
                <a:cs typeface="Open Sans" panose="020B0606030504020204" pitchFamily="34" charset="0"/>
              </a:rPr>
              <a:t>AIR </a:t>
            </a:r>
            <a:r>
              <a:rPr lang="en-US" sz="4000" b="1" noProof="0" dirty="0">
                <a:latin typeface="Open Sans" panose="020B0606030504020204" pitchFamily="34" charset="0"/>
                <a:ea typeface="Open Sans" panose="020B0606030504020204" pitchFamily="34" charset="0"/>
                <a:cs typeface="Open Sans" panose="020B0606030504020204" pitchFamily="34" charset="0"/>
              </a:rPr>
              <a:t>SAMPLES</a:t>
            </a:r>
            <a:r>
              <a:rPr lang="ro-RO" sz="4000" b="1" dirty="0">
                <a:latin typeface="Open Sans" panose="020B0606030504020204" pitchFamily="34" charset="0"/>
                <a:ea typeface="Open Sans" panose="020B0606030504020204" pitchFamily="34" charset="0"/>
                <a:cs typeface="Open Sans" panose="020B0606030504020204" pitchFamily="34" charset="0"/>
              </a:rPr>
              <a:t> COLECTION </a:t>
            </a:r>
          </a:p>
        </p:txBody>
      </p:sp>
      <p:sp>
        <p:nvSpPr>
          <p:cNvPr id="15" name="TextBox 8">
            <a:extLst>
              <a:ext uri="{FF2B5EF4-FFF2-40B4-BE49-F238E27FC236}">
                <a16:creationId xmlns:a16="http://schemas.microsoft.com/office/drawing/2014/main" id="{9D9D9D7B-B8BD-2EAA-26C2-37AB15A4578D}"/>
              </a:ext>
            </a:extLst>
          </p:cNvPr>
          <p:cNvSpPr txBox="1"/>
          <p:nvPr/>
        </p:nvSpPr>
        <p:spPr>
          <a:xfrm>
            <a:off x="1487488" y="5865255"/>
            <a:ext cx="3751860" cy="369332"/>
          </a:xfrm>
          <a:prstGeom prst="rect">
            <a:avLst/>
          </a:prstGeom>
          <a:noFill/>
        </p:spPr>
        <p:txBody>
          <a:bodyPr wrap="square">
            <a:spAutoFit/>
          </a:bodyPr>
          <a:lstStyle/>
          <a:p>
            <a:r>
              <a:rPr lang="en-US" sz="1800" b="1" i="0" u="none" strike="noStrike" baseline="0" dirty="0">
                <a:latin typeface="Open Sans" panose="020B0606030504020204" pitchFamily="34" charset="0"/>
                <a:ea typeface="Open Sans" panose="020B0606030504020204" pitchFamily="34" charset="0"/>
                <a:cs typeface="Open Sans" panose="020B0606030504020204" pitchFamily="34" charset="0"/>
              </a:rPr>
              <a:t>Map of </a:t>
            </a:r>
            <a:r>
              <a:rPr lang="ro-RO" sz="1800" b="1" i="0" u="none" strike="noStrike" baseline="0" dirty="0" err="1">
                <a:latin typeface="Open Sans" panose="020B0606030504020204" pitchFamily="34" charset="0"/>
                <a:ea typeface="Open Sans" panose="020B0606030504020204" pitchFamily="34" charset="0"/>
                <a:cs typeface="Open Sans" panose="020B0606030504020204" pitchFamily="34" charset="0"/>
              </a:rPr>
              <a:t>air</a:t>
            </a:r>
            <a:r>
              <a:rPr lang="en-US" sz="1800" b="1" i="0" u="none" strike="noStrike" baseline="0" dirty="0">
                <a:latin typeface="Open Sans" panose="020B0606030504020204" pitchFamily="34" charset="0"/>
                <a:ea typeface="Open Sans" panose="020B0606030504020204" pitchFamily="34" charset="0"/>
                <a:cs typeface="Open Sans" panose="020B0606030504020204" pitchFamily="34" charset="0"/>
              </a:rPr>
              <a:t> sampling location</a:t>
            </a:r>
            <a:endParaRPr lang="ro-RO" dirty="0">
              <a:latin typeface="Open Sans" panose="020B0606030504020204" pitchFamily="34" charset="0"/>
              <a:ea typeface="Open Sans" panose="020B0606030504020204" pitchFamily="34" charset="0"/>
              <a:cs typeface="Open Sans" panose="020B0606030504020204" pitchFamily="34" charset="0"/>
            </a:endParaRPr>
          </a:p>
        </p:txBody>
      </p:sp>
      <p:pic>
        <p:nvPicPr>
          <p:cNvPr id="16" name="Imagine 15" descr="O imagine care conține hartă, aerian, Fotografie aeriană, munte&#10;&#10;Conținutul generat de inteligența artificială poate fi incorect.">
            <a:extLst>
              <a:ext uri="{FF2B5EF4-FFF2-40B4-BE49-F238E27FC236}">
                <a16:creationId xmlns:a16="http://schemas.microsoft.com/office/drawing/2014/main" id="{ACB4816F-C8B9-8386-4F90-41AFFD986C3F}"/>
              </a:ext>
            </a:extLst>
          </p:cNvPr>
          <p:cNvPicPr>
            <a:picLocks noChangeAspect="1"/>
          </p:cNvPicPr>
          <p:nvPr/>
        </p:nvPicPr>
        <p:blipFill>
          <a:blip r:embed="rId5"/>
          <a:stretch>
            <a:fillRect/>
          </a:stretch>
        </p:blipFill>
        <p:spPr>
          <a:xfrm>
            <a:off x="181074" y="1587342"/>
            <a:ext cx="7330896" cy="4089951"/>
          </a:xfrm>
          <a:prstGeom prst="rect">
            <a:avLst/>
          </a:prstGeom>
        </p:spPr>
      </p:pic>
      <p:pic>
        <p:nvPicPr>
          <p:cNvPr id="26" name="Imagine 25">
            <a:extLst>
              <a:ext uri="{FF2B5EF4-FFF2-40B4-BE49-F238E27FC236}">
                <a16:creationId xmlns:a16="http://schemas.microsoft.com/office/drawing/2014/main" id="{58E5DC6B-AAAD-CEA1-1C84-8A1D308E9B0E}"/>
              </a:ext>
            </a:extLst>
          </p:cNvPr>
          <p:cNvPicPr>
            <a:picLocks noChangeAspect="1"/>
          </p:cNvPicPr>
          <p:nvPr/>
        </p:nvPicPr>
        <p:blipFill>
          <a:blip r:embed="rId6"/>
          <a:stretch>
            <a:fillRect/>
          </a:stretch>
        </p:blipFill>
        <p:spPr>
          <a:xfrm>
            <a:off x="7627716" y="1625231"/>
            <a:ext cx="4009023" cy="4258294"/>
          </a:xfrm>
          <a:prstGeom prst="rect">
            <a:avLst/>
          </a:prstGeom>
        </p:spPr>
      </p:pic>
      <p:sp>
        <p:nvSpPr>
          <p:cNvPr id="30" name="CasetăText 29">
            <a:extLst>
              <a:ext uri="{FF2B5EF4-FFF2-40B4-BE49-F238E27FC236}">
                <a16:creationId xmlns:a16="http://schemas.microsoft.com/office/drawing/2014/main" id="{675425D1-CED3-2552-202A-6BD06D553EAC}"/>
              </a:ext>
            </a:extLst>
          </p:cNvPr>
          <p:cNvSpPr txBox="1"/>
          <p:nvPr/>
        </p:nvSpPr>
        <p:spPr>
          <a:xfrm>
            <a:off x="7511970" y="1277494"/>
            <a:ext cx="4009023" cy="369332"/>
          </a:xfrm>
          <a:prstGeom prst="rect">
            <a:avLst/>
          </a:prstGeom>
          <a:noFill/>
        </p:spPr>
        <p:txBody>
          <a:bodyPr wrap="square">
            <a:spAutoFit/>
          </a:bodyPr>
          <a:lstStyle/>
          <a:p>
            <a:r>
              <a:rPr lang="en-US" sz="1800" b="1" i="0" u="none" strike="noStrike" baseline="0" dirty="0">
                <a:solidFill>
                  <a:srgbClr val="C00000"/>
                </a:solidFill>
                <a:latin typeface="Open Sans" panose="020B0606030504020204" pitchFamily="34" charset="0"/>
                <a:ea typeface="Open Sans" panose="020B0606030504020204" pitchFamily="34" charset="0"/>
                <a:cs typeface="Open Sans" panose="020B0606030504020204" pitchFamily="34" charset="0"/>
              </a:rPr>
              <a:t>Table </a:t>
            </a:r>
            <a:r>
              <a:rPr lang="ro-RO" sz="1800" b="1" i="0" u="none" strike="noStrike" baseline="0" dirty="0">
                <a:solidFill>
                  <a:srgbClr val="C00000"/>
                </a:solidFill>
                <a:latin typeface="Open Sans" panose="020B0606030504020204" pitchFamily="34" charset="0"/>
                <a:ea typeface="Open Sans" panose="020B0606030504020204" pitchFamily="34" charset="0"/>
                <a:cs typeface="Open Sans" panose="020B0606030504020204" pitchFamily="34" charset="0"/>
              </a:rPr>
              <a:t>3</a:t>
            </a:r>
            <a:r>
              <a:rPr lang="en-US" sz="1800" b="1" i="0" u="none" strike="noStrike" baseline="0" dirty="0">
                <a:solidFill>
                  <a:srgbClr val="C00000"/>
                </a:solidFill>
                <a:latin typeface="Open Sans" panose="020B0606030504020204" pitchFamily="34" charset="0"/>
                <a:ea typeface="Open Sans" panose="020B0606030504020204" pitchFamily="34" charset="0"/>
                <a:cs typeface="Open Sans" panose="020B0606030504020204" pitchFamily="34" charset="0"/>
              </a:rPr>
              <a:t>. </a:t>
            </a:r>
            <a:r>
              <a:rPr lang="ro-RO" b="1" dirty="0">
                <a:solidFill>
                  <a:srgbClr val="C00000"/>
                </a:solidFill>
                <a:latin typeface="Open Sans" panose="020B0606030504020204" pitchFamily="34" charset="0"/>
                <a:ea typeface="Open Sans" panose="020B0606030504020204" pitchFamily="34" charset="0"/>
                <a:cs typeface="Open Sans" panose="020B0606030504020204" pitchFamily="34" charset="0"/>
              </a:rPr>
              <a:t>Air</a:t>
            </a:r>
            <a:r>
              <a:rPr lang="en-US" sz="1800" b="1" i="0" u="none" strike="noStrike" baseline="0" dirty="0">
                <a:solidFill>
                  <a:srgbClr val="C00000"/>
                </a:solidFill>
                <a:latin typeface="Open Sans" panose="020B0606030504020204" pitchFamily="34" charset="0"/>
                <a:ea typeface="Open Sans" panose="020B0606030504020204" pitchFamily="34" charset="0"/>
                <a:cs typeface="Open Sans" panose="020B0606030504020204" pitchFamily="34" charset="0"/>
              </a:rPr>
              <a:t> sampling data </a:t>
            </a:r>
            <a:endParaRPr lang="ro-RO" sz="1800" b="1"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26067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CE5CE-1AD4-095B-3ED1-1BCDEE7AAC75}"/>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2F350A5A-C4D7-FBAB-6148-0F1D99C1F6CE}"/>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5E7DCB88-EC10-4B49-4D26-1ED76C48D5F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6" name="TextBox 5">
            <a:extLst>
              <a:ext uri="{FF2B5EF4-FFF2-40B4-BE49-F238E27FC236}">
                <a16:creationId xmlns:a16="http://schemas.microsoft.com/office/drawing/2014/main" id="{786FE2A8-E18E-6F1D-F72D-45E75F33555E}"/>
              </a:ext>
            </a:extLst>
          </p:cNvPr>
          <p:cNvSpPr txBox="1"/>
          <p:nvPr/>
        </p:nvSpPr>
        <p:spPr>
          <a:xfrm>
            <a:off x="311727" y="1141396"/>
            <a:ext cx="4078294" cy="523220"/>
          </a:xfrm>
          <a:prstGeom prst="rect">
            <a:avLst/>
          </a:prstGeom>
          <a:noFill/>
        </p:spPr>
        <p:txBody>
          <a:bodyPr wrap="square">
            <a:spAutoFit/>
          </a:bodyPr>
          <a:lstStyle/>
          <a:p>
            <a:r>
              <a:rPr lang="en-US" sz="2800" b="1" dirty="0">
                <a:solidFill>
                  <a:srgbClr val="7030A0"/>
                </a:solidFill>
                <a:latin typeface="Open Sans" panose="020B0606030504020204" pitchFamily="34" charset="0"/>
                <a:ea typeface="Open Sans" panose="020B0606030504020204" pitchFamily="34" charset="0"/>
                <a:cs typeface="Open Sans" panose="020B0606030504020204" pitchFamily="34" charset="0"/>
              </a:rPr>
              <a:t>P</a:t>
            </a:r>
            <a:r>
              <a:rPr lang="ro-RO" sz="2800" b="1" dirty="0">
                <a:solidFill>
                  <a:srgbClr val="7030A0"/>
                </a:solidFill>
                <a:latin typeface="Open Sans" panose="020B0606030504020204" pitchFamily="34" charset="0"/>
                <a:ea typeface="Open Sans" panose="020B0606030504020204" pitchFamily="34" charset="0"/>
                <a:cs typeface="Open Sans" panose="020B0606030504020204" pitchFamily="34" charset="0"/>
              </a:rPr>
              <a:t>M</a:t>
            </a:r>
            <a:r>
              <a:rPr lang="en-US" sz="2800" b="1" dirty="0">
                <a:solidFill>
                  <a:srgbClr val="7030A0"/>
                </a:solidFill>
                <a:latin typeface="Open Sans" panose="020B0606030504020204" pitchFamily="34" charset="0"/>
                <a:ea typeface="Open Sans" panose="020B0606030504020204" pitchFamily="34" charset="0"/>
                <a:cs typeface="Open Sans" panose="020B0606030504020204" pitchFamily="34" charset="0"/>
              </a:rPr>
              <a:t> </a:t>
            </a:r>
            <a:r>
              <a:rPr lang="ro-RO" sz="2800" b="1" dirty="0">
                <a:solidFill>
                  <a:srgbClr val="7030A0"/>
                </a:solidFill>
                <a:latin typeface="Open Sans" panose="020B0606030504020204" pitchFamily="34" charset="0"/>
                <a:ea typeface="Open Sans" panose="020B0606030504020204" pitchFamily="34" charset="0"/>
                <a:cs typeface="Open Sans" panose="020B0606030504020204" pitchFamily="34" charset="0"/>
              </a:rPr>
              <a:t>10</a:t>
            </a:r>
            <a:endParaRPr lang="ro-RO" sz="2800" b="1" baseline="30000" dirty="0">
              <a:solidFill>
                <a:srgbClr val="7030A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a:extLst>
              <a:ext uri="{FF2B5EF4-FFF2-40B4-BE49-F238E27FC236}">
                <a16:creationId xmlns:a16="http://schemas.microsoft.com/office/drawing/2014/main" id="{16718BFA-5477-B2D3-8085-AE5C693B78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67810" y="6652877"/>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D213B303-D818-C542-4FB8-030D51D4A355}"/>
              </a:ext>
            </a:extLst>
          </p:cNvPr>
          <p:cNvSpPr txBox="1">
            <a:spLocks/>
          </p:cNvSpPr>
          <p:nvPr/>
        </p:nvSpPr>
        <p:spPr>
          <a:xfrm>
            <a:off x="311727" y="312391"/>
            <a:ext cx="7800109" cy="78970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ro-RO" sz="4000" b="1" dirty="0">
                <a:latin typeface="Open Sans" panose="020B0606030504020204" pitchFamily="34" charset="0"/>
                <a:ea typeface="Open Sans" panose="020B0606030504020204" pitchFamily="34" charset="0"/>
                <a:cs typeface="Open Sans" panose="020B0606030504020204" pitchFamily="34" charset="0"/>
              </a:rPr>
              <a:t>AIR </a:t>
            </a:r>
            <a:r>
              <a:rPr lang="en-US" sz="4000" b="1" noProof="0" dirty="0">
                <a:latin typeface="Open Sans" panose="020B0606030504020204" pitchFamily="34" charset="0"/>
                <a:ea typeface="Open Sans" panose="020B0606030504020204" pitchFamily="34" charset="0"/>
                <a:cs typeface="Open Sans" panose="020B0606030504020204" pitchFamily="34" charset="0"/>
              </a:rPr>
              <a:t>SAMPLES</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dirty="0">
                <a:latin typeface="Open Sans" panose="020B0606030504020204" pitchFamily="34" charset="0"/>
                <a:ea typeface="Open Sans" panose="020B0606030504020204" pitchFamily="34" charset="0"/>
                <a:cs typeface="Open Sans" panose="020B0606030504020204" pitchFamily="34" charset="0"/>
              </a:rPr>
              <a:t>ANALYSIS</a:t>
            </a:r>
            <a:r>
              <a:rPr lang="ro-RO" sz="4000" b="1" dirty="0">
                <a:latin typeface="Open Sans" panose="020B0606030504020204" pitchFamily="34" charset="0"/>
                <a:ea typeface="Open Sans" panose="020B0606030504020204" pitchFamily="34" charset="0"/>
                <a:cs typeface="Open Sans" panose="020B0606030504020204" pitchFamily="34" charset="0"/>
              </a:rPr>
              <a:t> </a:t>
            </a:r>
          </a:p>
        </p:txBody>
      </p:sp>
      <p:pic>
        <p:nvPicPr>
          <p:cNvPr id="11" name="Imagine 10">
            <a:extLst>
              <a:ext uri="{FF2B5EF4-FFF2-40B4-BE49-F238E27FC236}">
                <a16:creationId xmlns:a16="http://schemas.microsoft.com/office/drawing/2014/main" id="{F2630F99-8AC6-BDDA-0784-780E659F1979}"/>
              </a:ext>
            </a:extLst>
          </p:cNvPr>
          <p:cNvPicPr>
            <a:picLocks noChangeAspect="1"/>
          </p:cNvPicPr>
          <p:nvPr/>
        </p:nvPicPr>
        <p:blipFill>
          <a:blip r:embed="rId5"/>
          <a:stretch>
            <a:fillRect/>
          </a:stretch>
        </p:blipFill>
        <p:spPr>
          <a:xfrm>
            <a:off x="97035" y="1664616"/>
            <a:ext cx="10934759" cy="4509188"/>
          </a:xfrm>
          <a:prstGeom prst="rect">
            <a:avLst/>
          </a:prstGeom>
        </p:spPr>
      </p:pic>
    </p:spTree>
    <p:extLst>
      <p:ext uri="{BB962C8B-B14F-4D97-AF65-F5344CB8AC3E}">
        <p14:creationId xmlns:p14="http://schemas.microsoft.com/office/powerpoint/2010/main" val="12201882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8A0E8-3FA2-3A90-4FA7-0C887715E6FB}"/>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F2EC0BA8-9801-93F7-392A-D3FC6C32F277}"/>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7CD65143-73EC-3BCA-9848-0449024D99A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6" name="TextBox 5">
            <a:extLst>
              <a:ext uri="{FF2B5EF4-FFF2-40B4-BE49-F238E27FC236}">
                <a16:creationId xmlns:a16="http://schemas.microsoft.com/office/drawing/2014/main" id="{179239C2-5566-410A-C342-09C4B283B998}"/>
              </a:ext>
            </a:extLst>
          </p:cNvPr>
          <p:cNvSpPr txBox="1"/>
          <p:nvPr/>
        </p:nvSpPr>
        <p:spPr>
          <a:xfrm>
            <a:off x="311727" y="1141396"/>
            <a:ext cx="4078294" cy="523220"/>
          </a:xfrm>
          <a:prstGeom prst="rect">
            <a:avLst/>
          </a:prstGeom>
          <a:noFill/>
        </p:spPr>
        <p:txBody>
          <a:bodyPr wrap="square">
            <a:spAutoFit/>
          </a:bodyPr>
          <a:lstStyle/>
          <a:p>
            <a:r>
              <a:rPr lang="ro-RO" sz="2800" b="1" dirty="0">
                <a:solidFill>
                  <a:srgbClr val="7030A0"/>
                </a:solidFill>
                <a:latin typeface="Open Sans" panose="020B0606030504020204" pitchFamily="34" charset="0"/>
                <a:ea typeface="Open Sans" panose="020B0606030504020204" pitchFamily="34" charset="0"/>
                <a:cs typeface="Open Sans" panose="020B0606030504020204" pitchFamily="34" charset="0"/>
              </a:rPr>
              <a:t>PM 2.5</a:t>
            </a:r>
            <a:endParaRPr lang="ro-RO" sz="2800" b="1" baseline="30000" dirty="0">
              <a:solidFill>
                <a:srgbClr val="7030A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a:extLst>
              <a:ext uri="{FF2B5EF4-FFF2-40B4-BE49-F238E27FC236}">
                <a16:creationId xmlns:a16="http://schemas.microsoft.com/office/drawing/2014/main" id="{F9A50059-8F9E-1BEE-05D0-FAD2F286B6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67810" y="6652877"/>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79E07941-AF2E-A3D3-017D-BFA1D46484F5}"/>
              </a:ext>
            </a:extLst>
          </p:cNvPr>
          <p:cNvSpPr txBox="1">
            <a:spLocks/>
          </p:cNvSpPr>
          <p:nvPr/>
        </p:nvSpPr>
        <p:spPr>
          <a:xfrm>
            <a:off x="311727" y="312391"/>
            <a:ext cx="7800109" cy="78970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ro-RO" sz="4000" b="1" dirty="0">
                <a:latin typeface="Open Sans" panose="020B0606030504020204" pitchFamily="34" charset="0"/>
                <a:ea typeface="Open Sans" panose="020B0606030504020204" pitchFamily="34" charset="0"/>
                <a:cs typeface="Open Sans" panose="020B0606030504020204" pitchFamily="34" charset="0"/>
              </a:rPr>
              <a:t>AIR </a:t>
            </a:r>
            <a:r>
              <a:rPr lang="en-US" sz="4000" b="1" noProof="0" dirty="0">
                <a:latin typeface="Open Sans" panose="020B0606030504020204" pitchFamily="34" charset="0"/>
                <a:ea typeface="Open Sans" panose="020B0606030504020204" pitchFamily="34" charset="0"/>
                <a:cs typeface="Open Sans" panose="020B0606030504020204" pitchFamily="34" charset="0"/>
              </a:rPr>
              <a:t>SAMPLES</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dirty="0">
                <a:latin typeface="Open Sans" panose="020B0606030504020204" pitchFamily="34" charset="0"/>
                <a:ea typeface="Open Sans" panose="020B0606030504020204" pitchFamily="34" charset="0"/>
                <a:cs typeface="Open Sans" panose="020B0606030504020204" pitchFamily="34" charset="0"/>
              </a:rPr>
              <a:t>ANALYSIS</a:t>
            </a:r>
            <a:r>
              <a:rPr lang="ro-RO" sz="4000" b="1" dirty="0">
                <a:latin typeface="Open Sans" panose="020B0606030504020204" pitchFamily="34" charset="0"/>
                <a:ea typeface="Open Sans" panose="020B0606030504020204" pitchFamily="34" charset="0"/>
                <a:cs typeface="Open Sans" panose="020B0606030504020204" pitchFamily="34" charset="0"/>
              </a:rPr>
              <a:t> </a:t>
            </a:r>
          </a:p>
        </p:txBody>
      </p:sp>
      <p:pic>
        <p:nvPicPr>
          <p:cNvPr id="9" name="Imagine 8">
            <a:extLst>
              <a:ext uri="{FF2B5EF4-FFF2-40B4-BE49-F238E27FC236}">
                <a16:creationId xmlns:a16="http://schemas.microsoft.com/office/drawing/2014/main" id="{9F9E55DD-82B5-598A-4F9E-914D11CB709B}"/>
              </a:ext>
            </a:extLst>
          </p:cNvPr>
          <p:cNvPicPr>
            <a:picLocks noChangeAspect="1"/>
          </p:cNvPicPr>
          <p:nvPr/>
        </p:nvPicPr>
        <p:blipFill>
          <a:blip r:embed="rId5"/>
          <a:stretch>
            <a:fillRect/>
          </a:stretch>
        </p:blipFill>
        <p:spPr>
          <a:xfrm>
            <a:off x="106821" y="1656791"/>
            <a:ext cx="10895475" cy="4647148"/>
          </a:xfrm>
          <a:prstGeom prst="rect">
            <a:avLst/>
          </a:prstGeom>
        </p:spPr>
      </p:pic>
    </p:spTree>
    <p:extLst>
      <p:ext uri="{BB962C8B-B14F-4D97-AF65-F5344CB8AC3E}">
        <p14:creationId xmlns:p14="http://schemas.microsoft.com/office/powerpoint/2010/main" val="1148984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F0B1E3-96B3-E1A7-53F6-7A3C2CC13B32}"/>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CADB1676-05A1-0493-63B2-0593CF5D6CF0}"/>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BA3630C6-3524-056B-F10B-2887B8539DD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6" name="TextBox 5">
            <a:extLst>
              <a:ext uri="{FF2B5EF4-FFF2-40B4-BE49-F238E27FC236}">
                <a16:creationId xmlns:a16="http://schemas.microsoft.com/office/drawing/2014/main" id="{0379EE5C-500D-E980-502C-56D2345A6E19}"/>
              </a:ext>
            </a:extLst>
          </p:cNvPr>
          <p:cNvSpPr txBox="1"/>
          <p:nvPr/>
        </p:nvSpPr>
        <p:spPr>
          <a:xfrm>
            <a:off x="311727" y="1141396"/>
            <a:ext cx="4078294" cy="523220"/>
          </a:xfrm>
          <a:prstGeom prst="rect">
            <a:avLst/>
          </a:prstGeom>
          <a:noFill/>
        </p:spPr>
        <p:txBody>
          <a:bodyPr wrap="square">
            <a:spAutoFit/>
          </a:bodyPr>
          <a:lstStyle/>
          <a:p>
            <a:r>
              <a:rPr lang="ro-RO" sz="2800" b="1" dirty="0" err="1">
                <a:solidFill>
                  <a:srgbClr val="7030A0"/>
                </a:solidFill>
                <a:latin typeface="Open Sans" panose="020B0606030504020204" pitchFamily="34" charset="0"/>
                <a:ea typeface="Open Sans" panose="020B0606030504020204" pitchFamily="34" charset="0"/>
                <a:cs typeface="Open Sans" panose="020B0606030504020204" pitchFamily="34" charset="0"/>
              </a:rPr>
              <a:t>NOx</a:t>
            </a:r>
            <a:endParaRPr lang="ro-RO" sz="2800" b="1" baseline="30000" dirty="0">
              <a:solidFill>
                <a:srgbClr val="7030A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a:extLst>
              <a:ext uri="{FF2B5EF4-FFF2-40B4-BE49-F238E27FC236}">
                <a16:creationId xmlns:a16="http://schemas.microsoft.com/office/drawing/2014/main" id="{6B21DE76-452F-ED7C-BCAC-7AE26EF791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67810" y="6652877"/>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A862AB69-A847-8620-EC65-70D65E31764B}"/>
              </a:ext>
            </a:extLst>
          </p:cNvPr>
          <p:cNvSpPr txBox="1">
            <a:spLocks/>
          </p:cNvSpPr>
          <p:nvPr/>
        </p:nvSpPr>
        <p:spPr>
          <a:xfrm>
            <a:off x="311727" y="312391"/>
            <a:ext cx="7800109" cy="78970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ro-RO" sz="4000" b="1" dirty="0">
                <a:latin typeface="Open Sans" panose="020B0606030504020204" pitchFamily="34" charset="0"/>
                <a:ea typeface="Open Sans" panose="020B0606030504020204" pitchFamily="34" charset="0"/>
                <a:cs typeface="Open Sans" panose="020B0606030504020204" pitchFamily="34" charset="0"/>
              </a:rPr>
              <a:t>AIR </a:t>
            </a:r>
            <a:r>
              <a:rPr lang="en-US" sz="4000" b="1" noProof="0" dirty="0">
                <a:latin typeface="Open Sans" panose="020B0606030504020204" pitchFamily="34" charset="0"/>
                <a:ea typeface="Open Sans" panose="020B0606030504020204" pitchFamily="34" charset="0"/>
                <a:cs typeface="Open Sans" panose="020B0606030504020204" pitchFamily="34" charset="0"/>
              </a:rPr>
              <a:t>SAMPLES</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dirty="0">
                <a:latin typeface="Open Sans" panose="020B0606030504020204" pitchFamily="34" charset="0"/>
                <a:ea typeface="Open Sans" panose="020B0606030504020204" pitchFamily="34" charset="0"/>
                <a:cs typeface="Open Sans" panose="020B0606030504020204" pitchFamily="34" charset="0"/>
              </a:rPr>
              <a:t>ANALYSIS</a:t>
            </a:r>
            <a:r>
              <a:rPr lang="ro-RO" sz="4000" b="1" dirty="0">
                <a:latin typeface="Open Sans" panose="020B0606030504020204" pitchFamily="34" charset="0"/>
                <a:ea typeface="Open Sans" panose="020B0606030504020204" pitchFamily="34" charset="0"/>
                <a:cs typeface="Open Sans" panose="020B0606030504020204" pitchFamily="34" charset="0"/>
              </a:rPr>
              <a:t> </a:t>
            </a:r>
          </a:p>
        </p:txBody>
      </p:sp>
      <p:pic>
        <p:nvPicPr>
          <p:cNvPr id="9" name="Imagine 8">
            <a:extLst>
              <a:ext uri="{FF2B5EF4-FFF2-40B4-BE49-F238E27FC236}">
                <a16:creationId xmlns:a16="http://schemas.microsoft.com/office/drawing/2014/main" id="{F81F6E86-9693-70E6-4522-73A7519F1ADE}"/>
              </a:ext>
            </a:extLst>
          </p:cNvPr>
          <p:cNvPicPr>
            <a:picLocks noChangeAspect="1"/>
          </p:cNvPicPr>
          <p:nvPr/>
        </p:nvPicPr>
        <p:blipFill>
          <a:blip r:embed="rId5"/>
          <a:stretch>
            <a:fillRect/>
          </a:stretch>
        </p:blipFill>
        <p:spPr>
          <a:xfrm>
            <a:off x="134746" y="1597434"/>
            <a:ext cx="10970789" cy="4706505"/>
          </a:xfrm>
          <a:prstGeom prst="rect">
            <a:avLst/>
          </a:prstGeom>
        </p:spPr>
      </p:pic>
    </p:spTree>
    <p:extLst>
      <p:ext uri="{BB962C8B-B14F-4D97-AF65-F5344CB8AC3E}">
        <p14:creationId xmlns:p14="http://schemas.microsoft.com/office/powerpoint/2010/main" val="21507910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DBF1F-1D79-6B52-118C-D2F92CB9BB03}"/>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0BCAAE14-C322-3F21-004F-D69A75136457}"/>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667F6C10-0AF1-06AD-5236-5E7E423E8A1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6" name="TextBox 5">
            <a:extLst>
              <a:ext uri="{FF2B5EF4-FFF2-40B4-BE49-F238E27FC236}">
                <a16:creationId xmlns:a16="http://schemas.microsoft.com/office/drawing/2014/main" id="{008F207A-9713-2D38-AC9F-FACAC87D6159}"/>
              </a:ext>
            </a:extLst>
          </p:cNvPr>
          <p:cNvSpPr txBox="1"/>
          <p:nvPr/>
        </p:nvSpPr>
        <p:spPr>
          <a:xfrm>
            <a:off x="311727" y="1141396"/>
            <a:ext cx="4078294" cy="523220"/>
          </a:xfrm>
          <a:prstGeom prst="rect">
            <a:avLst/>
          </a:prstGeom>
          <a:noFill/>
        </p:spPr>
        <p:txBody>
          <a:bodyPr wrap="square">
            <a:spAutoFit/>
          </a:bodyPr>
          <a:lstStyle/>
          <a:p>
            <a:r>
              <a:rPr lang="ro-RO" sz="2800" b="1" dirty="0">
                <a:solidFill>
                  <a:srgbClr val="7030A0"/>
                </a:solidFill>
                <a:latin typeface="Open Sans" panose="020B0606030504020204" pitchFamily="34" charset="0"/>
                <a:ea typeface="Open Sans" panose="020B0606030504020204" pitchFamily="34" charset="0"/>
                <a:cs typeface="Open Sans" panose="020B0606030504020204" pitchFamily="34" charset="0"/>
              </a:rPr>
              <a:t>SO</a:t>
            </a:r>
            <a:r>
              <a:rPr lang="ro-RO" sz="2800" b="1" baseline="-25000" dirty="0">
                <a:solidFill>
                  <a:srgbClr val="7030A0"/>
                </a:solidFill>
                <a:latin typeface="Open Sans" panose="020B0606030504020204" pitchFamily="34" charset="0"/>
                <a:ea typeface="Open Sans" panose="020B0606030504020204" pitchFamily="34" charset="0"/>
                <a:cs typeface="Open Sans" panose="020B0606030504020204" pitchFamily="34" charset="0"/>
              </a:rPr>
              <a:t>2</a:t>
            </a:r>
          </a:p>
        </p:txBody>
      </p:sp>
      <p:pic>
        <p:nvPicPr>
          <p:cNvPr id="8" name="Picture 7">
            <a:extLst>
              <a:ext uri="{FF2B5EF4-FFF2-40B4-BE49-F238E27FC236}">
                <a16:creationId xmlns:a16="http://schemas.microsoft.com/office/drawing/2014/main" id="{74C70212-1A45-A305-70DB-578DA47990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67810" y="6652877"/>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AA97EF17-BC22-B773-694D-DBC8155977C9}"/>
              </a:ext>
            </a:extLst>
          </p:cNvPr>
          <p:cNvSpPr txBox="1">
            <a:spLocks/>
          </p:cNvSpPr>
          <p:nvPr/>
        </p:nvSpPr>
        <p:spPr>
          <a:xfrm>
            <a:off x="311727" y="312391"/>
            <a:ext cx="7800109" cy="789709"/>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ro-RO" sz="4000" b="1" dirty="0">
                <a:latin typeface="Open Sans" panose="020B0606030504020204" pitchFamily="34" charset="0"/>
                <a:ea typeface="Open Sans" panose="020B0606030504020204" pitchFamily="34" charset="0"/>
                <a:cs typeface="Open Sans" panose="020B0606030504020204" pitchFamily="34" charset="0"/>
              </a:rPr>
              <a:t>AIR </a:t>
            </a:r>
            <a:r>
              <a:rPr lang="en-US" sz="4000" b="1" noProof="0" dirty="0">
                <a:latin typeface="Open Sans" panose="020B0606030504020204" pitchFamily="34" charset="0"/>
                <a:ea typeface="Open Sans" panose="020B0606030504020204" pitchFamily="34" charset="0"/>
                <a:cs typeface="Open Sans" panose="020B0606030504020204" pitchFamily="34" charset="0"/>
              </a:rPr>
              <a:t>SAMPLES</a:t>
            </a:r>
            <a:r>
              <a:rPr lang="ro-RO" sz="4000" b="1" dirty="0">
                <a:latin typeface="Open Sans" panose="020B0606030504020204" pitchFamily="34" charset="0"/>
                <a:ea typeface="Open Sans" panose="020B0606030504020204" pitchFamily="34" charset="0"/>
                <a:cs typeface="Open Sans" panose="020B0606030504020204" pitchFamily="34" charset="0"/>
              </a:rPr>
              <a:t> </a:t>
            </a:r>
            <a:r>
              <a:rPr lang="en-US" sz="4000" b="1" dirty="0">
                <a:latin typeface="Open Sans" panose="020B0606030504020204" pitchFamily="34" charset="0"/>
                <a:ea typeface="Open Sans" panose="020B0606030504020204" pitchFamily="34" charset="0"/>
                <a:cs typeface="Open Sans" panose="020B0606030504020204" pitchFamily="34" charset="0"/>
              </a:rPr>
              <a:t>ANALYSIS</a:t>
            </a:r>
            <a:r>
              <a:rPr lang="ro-RO" sz="4000" b="1" dirty="0">
                <a:latin typeface="Open Sans" panose="020B0606030504020204" pitchFamily="34" charset="0"/>
                <a:ea typeface="Open Sans" panose="020B0606030504020204" pitchFamily="34" charset="0"/>
                <a:cs typeface="Open Sans" panose="020B0606030504020204" pitchFamily="34" charset="0"/>
              </a:rPr>
              <a:t> </a:t>
            </a:r>
          </a:p>
        </p:txBody>
      </p:sp>
      <p:pic>
        <p:nvPicPr>
          <p:cNvPr id="11" name="Imagine 10">
            <a:extLst>
              <a:ext uri="{FF2B5EF4-FFF2-40B4-BE49-F238E27FC236}">
                <a16:creationId xmlns:a16="http://schemas.microsoft.com/office/drawing/2014/main" id="{01EE4FC7-24F5-2825-0C27-852153C6FFEF}"/>
              </a:ext>
            </a:extLst>
          </p:cNvPr>
          <p:cNvPicPr>
            <a:picLocks noChangeAspect="1"/>
          </p:cNvPicPr>
          <p:nvPr/>
        </p:nvPicPr>
        <p:blipFill>
          <a:blip r:embed="rId5"/>
          <a:stretch>
            <a:fillRect/>
          </a:stretch>
        </p:blipFill>
        <p:spPr>
          <a:xfrm>
            <a:off x="191728" y="1703912"/>
            <a:ext cx="10840065" cy="4627265"/>
          </a:xfrm>
          <a:prstGeom prst="rect">
            <a:avLst/>
          </a:prstGeom>
        </p:spPr>
      </p:pic>
    </p:spTree>
    <p:extLst>
      <p:ext uri="{BB962C8B-B14F-4D97-AF65-F5344CB8AC3E}">
        <p14:creationId xmlns:p14="http://schemas.microsoft.com/office/powerpoint/2010/main" val="78145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45B80-81F9-840C-F7E4-8767C8717807}"/>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947A96DC-9C2E-8988-F7C1-B95E17E662B7}"/>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8938E718-BCF9-E1B2-C133-537BEF274E0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pic>
        <p:nvPicPr>
          <p:cNvPr id="8" name="Picture 7">
            <a:extLst>
              <a:ext uri="{FF2B5EF4-FFF2-40B4-BE49-F238E27FC236}">
                <a16:creationId xmlns:a16="http://schemas.microsoft.com/office/drawing/2014/main" id="{7FCDAD68-DFB4-A932-DFA4-DEC9246B32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67810" y="6652877"/>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142E1EE0-8D95-3B54-009A-FA621A8CA791}"/>
              </a:ext>
            </a:extLst>
          </p:cNvPr>
          <p:cNvSpPr txBox="1">
            <a:spLocks/>
          </p:cNvSpPr>
          <p:nvPr/>
        </p:nvSpPr>
        <p:spPr>
          <a:xfrm>
            <a:off x="148197" y="207553"/>
            <a:ext cx="8034779" cy="512638"/>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ro-RO" sz="3200" b="1" dirty="0">
                <a:latin typeface="Open sans" panose="020B0606030504020204" pitchFamily="34" charset="0"/>
                <a:ea typeface="Open sans" panose="020B0606030504020204" pitchFamily="34" charset="0"/>
                <a:cs typeface="Open sans" panose="020B0606030504020204" pitchFamily="34" charset="0"/>
              </a:rPr>
              <a:t>ENVIRONMENTAL </a:t>
            </a:r>
            <a:r>
              <a:rPr lang="en-US" sz="3200" b="1" dirty="0">
                <a:latin typeface="Open sans" panose="020B0606030504020204" pitchFamily="34" charset="0"/>
                <a:ea typeface="Open sans" panose="020B0606030504020204" pitchFamily="34" charset="0"/>
                <a:cs typeface="Open sans" panose="020B0606030504020204" pitchFamily="34" charset="0"/>
              </a:rPr>
              <a:t>CHARACTERIZATION</a:t>
            </a:r>
            <a:endParaRPr lang="ro-RO" sz="32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BE68A1E3-5716-8A82-9616-574CC9619EC5}"/>
              </a:ext>
            </a:extLst>
          </p:cNvPr>
          <p:cNvSpPr txBox="1"/>
          <p:nvPr/>
        </p:nvSpPr>
        <p:spPr>
          <a:xfrm>
            <a:off x="295022" y="1076722"/>
            <a:ext cx="11601955" cy="5355312"/>
          </a:xfrm>
          <a:prstGeom prst="rect">
            <a:avLst/>
          </a:prstGeom>
          <a:noFill/>
        </p:spPr>
        <p:txBody>
          <a:bodyPr wrap="square">
            <a:spAutoFit/>
          </a:bodyPr>
          <a:lstStyle/>
          <a:p>
            <a:pPr marL="285750" indent="-285750" algn="just">
              <a:buFont typeface="Wingdings" panose="05000000000000000000" pitchFamily="2" charset="2"/>
              <a:buChar char="Ø"/>
            </a:pPr>
            <a:r>
              <a:rPr lang="en-US" dirty="0">
                <a:latin typeface="Open sans" panose="020B0606030504020204" pitchFamily="34" charset="0"/>
                <a:ea typeface="Open sans" panose="020B0606030504020204" pitchFamily="34" charset="0"/>
                <a:cs typeface="Open sans" panose="020B0606030504020204" pitchFamily="34" charset="0"/>
              </a:rPr>
              <a:t>Mining sites pose a risk of water contamination through contact with surface water or groundwater.</a:t>
            </a:r>
            <a:r>
              <a:rPr lang="ro-RO" dirty="0">
                <a:latin typeface="Open sans" panose="020B0606030504020204" pitchFamily="34" charset="0"/>
                <a:ea typeface="Open sans" panose="020B0606030504020204" pitchFamily="34" charset="0"/>
                <a:cs typeface="Open sans" panose="020B0606030504020204" pitchFamily="34" charset="0"/>
              </a:rPr>
              <a:t> </a:t>
            </a:r>
            <a:endParaRPr lang="en-US"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Wingdings" panose="05000000000000000000" pitchFamily="2" charset="2"/>
              <a:buChar char="Ø"/>
            </a:pPr>
            <a:endParaRPr lang="en-US"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Wingdings" panose="05000000000000000000" pitchFamily="2" charset="2"/>
              <a:buChar char="Ø"/>
            </a:pPr>
            <a:r>
              <a:rPr lang="en-US" dirty="0">
                <a:latin typeface="Open sans" panose="020B0606030504020204" pitchFamily="34" charset="0"/>
                <a:ea typeface="Open sans" panose="020B0606030504020204" pitchFamily="34" charset="0"/>
                <a:cs typeface="Open sans" panose="020B0606030504020204" pitchFamily="34" charset="0"/>
              </a:rPr>
              <a:t>High concentrations of </a:t>
            </a:r>
            <a:r>
              <a:rPr lang="en-US" b="1" dirty="0">
                <a:latin typeface="Open sans" panose="020B0606030504020204" pitchFamily="34" charset="0"/>
                <a:ea typeface="Open sans" panose="020B0606030504020204" pitchFamily="34" charset="0"/>
                <a:cs typeface="Open sans" panose="020B0606030504020204" pitchFamily="34" charset="0"/>
              </a:rPr>
              <a:t>sulfates</a:t>
            </a:r>
            <a:r>
              <a:rPr lang="en-US" dirty="0">
                <a:latin typeface="Open sans" panose="020B0606030504020204" pitchFamily="34" charset="0"/>
                <a:ea typeface="Open sans" panose="020B0606030504020204" pitchFamily="34" charset="0"/>
                <a:cs typeface="Open sans" panose="020B0606030504020204" pitchFamily="34" charset="0"/>
              </a:rPr>
              <a:t>, </a:t>
            </a:r>
            <a:r>
              <a:rPr lang="en-US" b="1" dirty="0">
                <a:latin typeface="Open sans" panose="020B0606030504020204" pitchFamily="34" charset="0"/>
                <a:ea typeface="Open sans" panose="020B0606030504020204" pitchFamily="34" charset="0"/>
                <a:cs typeface="Open sans" panose="020B0606030504020204" pitchFamily="34" charset="0"/>
              </a:rPr>
              <a:t>iron</a:t>
            </a:r>
            <a:r>
              <a:rPr lang="en-US" dirty="0">
                <a:latin typeface="Open sans" panose="020B0606030504020204" pitchFamily="34" charset="0"/>
                <a:ea typeface="Open sans" panose="020B0606030504020204" pitchFamily="34" charset="0"/>
                <a:cs typeface="Open sans" panose="020B0606030504020204" pitchFamily="34" charset="0"/>
              </a:rPr>
              <a:t>, </a:t>
            </a:r>
            <a:r>
              <a:rPr lang="en-US" b="1" dirty="0">
                <a:latin typeface="Open sans" panose="020B0606030504020204" pitchFamily="34" charset="0"/>
                <a:ea typeface="Open sans" panose="020B0606030504020204" pitchFamily="34" charset="0"/>
                <a:cs typeface="Open sans" panose="020B0606030504020204" pitchFamily="34" charset="0"/>
              </a:rPr>
              <a:t>copper</a:t>
            </a:r>
            <a:r>
              <a:rPr lang="en-US" dirty="0">
                <a:latin typeface="Open sans" panose="020B0606030504020204" pitchFamily="34" charset="0"/>
                <a:ea typeface="Open sans" panose="020B0606030504020204" pitchFamily="34" charset="0"/>
                <a:cs typeface="Open sans" panose="020B0606030504020204" pitchFamily="34" charset="0"/>
              </a:rPr>
              <a:t>, </a:t>
            </a:r>
            <a:r>
              <a:rPr lang="en-US" b="1" dirty="0">
                <a:latin typeface="Open sans" panose="020B0606030504020204" pitchFamily="34" charset="0"/>
                <a:ea typeface="Open sans" panose="020B0606030504020204" pitchFamily="34" charset="0"/>
                <a:cs typeface="Open sans" panose="020B0606030504020204" pitchFamily="34" charset="0"/>
              </a:rPr>
              <a:t>nickel</a:t>
            </a:r>
            <a:r>
              <a:rPr lang="en-US" dirty="0">
                <a:latin typeface="Open sans" panose="020B0606030504020204" pitchFamily="34" charset="0"/>
                <a:ea typeface="Open sans" panose="020B0606030504020204" pitchFamily="34" charset="0"/>
                <a:cs typeface="Open sans" panose="020B0606030504020204" pitchFamily="34" charset="0"/>
              </a:rPr>
              <a:t>, and </a:t>
            </a:r>
            <a:r>
              <a:rPr lang="en-US" b="1" dirty="0">
                <a:latin typeface="Open sans" panose="020B0606030504020204" pitchFamily="34" charset="0"/>
                <a:ea typeface="Open sans" panose="020B0606030504020204" pitchFamily="34" charset="0"/>
                <a:cs typeface="Open sans" panose="020B0606030504020204" pitchFamily="34" charset="0"/>
              </a:rPr>
              <a:t>zinc</a:t>
            </a:r>
            <a:r>
              <a:rPr lang="en-US" dirty="0">
                <a:latin typeface="Open sans" panose="020B0606030504020204" pitchFamily="34" charset="0"/>
                <a:ea typeface="Open sans" panose="020B0606030504020204" pitchFamily="34" charset="0"/>
                <a:cs typeface="Open sans" panose="020B0606030504020204" pitchFamily="34" charset="0"/>
              </a:rPr>
              <a:t> indicate the influence of sulfide </a:t>
            </a:r>
            <a:r>
              <a:rPr lang="en-US" b="1" dirty="0">
                <a:latin typeface="Open sans" panose="020B0606030504020204" pitchFamily="34" charset="0"/>
                <a:ea typeface="Open sans" panose="020B0606030504020204" pitchFamily="34" charset="0"/>
                <a:cs typeface="Open sans" panose="020B0606030504020204" pitchFamily="34" charset="0"/>
              </a:rPr>
              <a:t>oxidation processes</a:t>
            </a:r>
            <a:r>
              <a:rPr lang="en-US" dirty="0">
                <a:latin typeface="Open sans" panose="020B0606030504020204" pitchFamily="34" charset="0"/>
                <a:ea typeface="Open sans" panose="020B0606030504020204" pitchFamily="34" charset="0"/>
                <a:cs typeface="Open sans" panose="020B0606030504020204" pitchFamily="34" charset="0"/>
              </a:rPr>
              <a:t> and </a:t>
            </a:r>
            <a:r>
              <a:rPr lang="en-US" b="1" dirty="0">
                <a:latin typeface="Open sans" panose="020B0606030504020204" pitchFamily="34" charset="0"/>
                <a:ea typeface="Open sans" panose="020B0606030504020204" pitchFamily="34" charset="0"/>
                <a:cs typeface="Open sans" panose="020B0606030504020204" pitchFamily="34" charset="0"/>
              </a:rPr>
              <a:t>acid mine drainage (AMD)</a:t>
            </a:r>
            <a:r>
              <a:rPr lang="en-US" dirty="0">
                <a:latin typeface="Open sans" panose="020B0606030504020204" pitchFamily="34" charset="0"/>
                <a:ea typeface="Open sans" panose="020B0606030504020204" pitchFamily="34" charset="0"/>
                <a:cs typeface="Open sans" panose="020B0606030504020204" pitchFamily="34" charset="0"/>
              </a:rPr>
              <a:t>. Sampling points located near the quarry and ponds (W3–W5) show the highest concentrations, confirming the role of the mining area as the </a:t>
            </a:r>
            <a:r>
              <a:rPr lang="en-US" b="1" dirty="0">
                <a:latin typeface="Open sans" panose="020B0606030504020204" pitchFamily="34" charset="0"/>
                <a:ea typeface="Open sans" panose="020B0606030504020204" pitchFamily="34" charset="0"/>
                <a:cs typeface="Open sans" panose="020B0606030504020204" pitchFamily="34" charset="0"/>
              </a:rPr>
              <a:t>primary source of contamination</a:t>
            </a:r>
            <a:r>
              <a:rPr lang="en-US" dirty="0">
                <a:latin typeface="Open sans" panose="020B0606030504020204" pitchFamily="34" charset="0"/>
                <a:ea typeface="Open sans" panose="020B0606030504020204" pitchFamily="34" charset="0"/>
                <a:cs typeface="Open sans" panose="020B0606030504020204" pitchFamily="34" charset="0"/>
              </a:rPr>
              <a:t>. Concentrations decrease with distance from the source, but some elements (e.g., sulfates and Zn) remain detectable </a:t>
            </a:r>
            <a:r>
              <a:rPr lang="en-US" b="1" dirty="0">
                <a:latin typeface="Open sans" panose="020B0606030504020204" pitchFamily="34" charset="0"/>
                <a:ea typeface="Open sans" panose="020B0606030504020204" pitchFamily="34" charset="0"/>
                <a:cs typeface="Open sans" panose="020B0606030504020204" pitchFamily="34" charset="0"/>
              </a:rPr>
              <a:t>downstream</a:t>
            </a:r>
            <a:r>
              <a:rPr lang="en-US" dirty="0">
                <a:latin typeface="Open sans" panose="020B0606030504020204" pitchFamily="34" charset="0"/>
                <a:ea typeface="Open sans" panose="020B0606030504020204" pitchFamily="34" charset="0"/>
                <a:cs typeface="Open sans" panose="020B0606030504020204" pitchFamily="34" charset="0"/>
              </a:rPr>
              <a:t>, a sign of high mobility. </a:t>
            </a:r>
          </a:p>
          <a:p>
            <a:pPr marL="285750" indent="-285750" algn="just">
              <a:buFont typeface="Wingdings" panose="05000000000000000000" pitchFamily="2" charset="2"/>
              <a:buChar char="Ø"/>
            </a:pPr>
            <a:endParaRPr lang="en-US"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Wingdings" panose="05000000000000000000" pitchFamily="2" charset="2"/>
              <a:buChar char="Ø"/>
            </a:pPr>
            <a:r>
              <a:rPr lang="en-US" dirty="0">
                <a:latin typeface="Open sans" panose="020B0606030504020204" pitchFamily="34" charset="0"/>
                <a:ea typeface="Open sans" panose="020B0606030504020204" pitchFamily="34" charset="0"/>
                <a:cs typeface="Open sans" panose="020B0606030504020204" pitchFamily="34" charset="0"/>
              </a:rPr>
              <a:t>Soils near the tailing piles exhibit elevated levels of </a:t>
            </a:r>
            <a:r>
              <a:rPr lang="en-US" b="1" dirty="0">
                <a:latin typeface="Open sans" panose="020B0606030504020204" pitchFamily="34" charset="0"/>
                <a:ea typeface="Open sans" panose="020B0606030504020204" pitchFamily="34" charset="0"/>
                <a:cs typeface="Open sans" panose="020B0606030504020204" pitchFamily="34" charset="0"/>
              </a:rPr>
              <a:t>Cu</a:t>
            </a:r>
            <a:r>
              <a:rPr lang="en-US" dirty="0">
                <a:latin typeface="Open sans" panose="020B0606030504020204" pitchFamily="34" charset="0"/>
                <a:ea typeface="Open sans" panose="020B0606030504020204" pitchFamily="34" charset="0"/>
                <a:cs typeface="Open sans" panose="020B0606030504020204" pitchFamily="34" charset="0"/>
              </a:rPr>
              <a:t>, </a:t>
            </a:r>
            <a:r>
              <a:rPr lang="en-US" b="1" dirty="0">
                <a:latin typeface="Open sans" panose="020B0606030504020204" pitchFamily="34" charset="0"/>
                <a:ea typeface="Open sans" panose="020B0606030504020204" pitchFamily="34" charset="0"/>
                <a:cs typeface="Open sans" panose="020B0606030504020204" pitchFamily="34" charset="0"/>
              </a:rPr>
              <a:t>Pb</a:t>
            </a:r>
            <a:r>
              <a:rPr lang="en-US" dirty="0">
                <a:latin typeface="Open sans" panose="020B0606030504020204" pitchFamily="34" charset="0"/>
                <a:ea typeface="Open sans" panose="020B0606030504020204" pitchFamily="34" charset="0"/>
                <a:cs typeface="Open sans" panose="020B0606030504020204" pitchFamily="34" charset="0"/>
              </a:rPr>
              <a:t>, </a:t>
            </a:r>
            <a:r>
              <a:rPr lang="en-US" b="1" dirty="0">
                <a:latin typeface="Open sans" panose="020B0606030504020204" pitchFamily="34" charset="0"/>
                <a:ea typeface="Open sans" panose="020B0606030504020204" pitchFamily="34" charset="0"/>
                <a:cs typeface="Open sans" panose="020B0606030504020204" pitchFamily="34" charset="0"/>
              </a:rPr>
              <a:t>Ni</a:t>
            </a:r>
            <a:r>
              <a:rPr lang="en-US" dirty="0">
                <a:latin typeface="Open sans" panose="020B0606030504020204" pitchFamily="34" charset="0"/>
                <a:ea typeface="Open sans" panose="020B0606030504020204" pitchFamily="34" charset="0"/>
                <a:cs typeface="Open sans" panose="020B0606030504020204" pitchFamily="34" charset="0"/>
              </a:rPr>
              <a:t>, and </a:t>
            </a:r>
            <a:r>
              <a:rPr lang="en-US" b="1" dirty="0">
                <a:latin typeface="Open sans" panose="020B0606030504020204" pitchFamily="34" charset="0"/>
                <a:ea typeface="Open sans" panose="020B0606030504020204" pitchFamily="34" charset="0"/>
                <a:cs typeface="Open sans" panose="020B0606030504020204" pitchFamily="34" charset="0"/>
              </a:rPr>
              <a:t>Zn</a:t>
            </a:r>
            <a:r>
              <a:rPr lang="en-US" dirty="0">
                <a:latin typeface="Open sans" panose="020B0606030504020204" pitchFamily="34" charset="0"/>
                <a:ea typeface="Open sans" panose="020B0606030504020204" pitchFamily="34" charset="0"/>
                <a:cs typeface="Open sans" panose="020B0606030504020204" pitchFamily="34" charset="0"/>
              </a:rPr>
              <a:t>, due to wind-borne deposition, leaching, and the mineralized geological substrate. </a:t>
            </a:r>
            <a:r>
              <a:rPr lang="en-US" b="1" dirty="0">
                <a:latin typeface="Open sans" panose="020B0606030504020204" pitchFamily="34" charset="0"/>
                <a:ea typeface="Open sans" panose="020B0606030504020204" pitchFamily="34" charset="0"/>
                <a:cs typeface="Open sans" panose="020B0606030504020204" pitchFamily="34" charset="0"/>
              </a:rPr>
              <a:t>Copper </a:t>
            </a:r>
            <a:r>
              <a:rPr lang="en-US" dirty="0">
                <a:latin typeface="Open sans" panose="020B0606030504020204" pitchFamily="34" charset="0"/>
                <a:ea typeface="Open sans" panose="020B0606030504020204" pitchFamily="34" charset="0"/>
                <a:cs typeface="Open sans" panose="020B0606030504020204" pitchFamily="34" charset="0"/>
              </a:rPr>
              <a:t>and</a:t>
            </a:r>
            <a:r>
              <a:rPr lang="en-US" b="1" dirty="0">
                <a:latin typeface="Open sans" panose="020B0606030504020204" pitchFamily="34" charset="0"/>
                <a:ea typeface="Open sans" panose="020B0606030504020204" pitchFamily="34" charset="0"/>
                <a:cs typeface="Open sans" panose="020B0606030504020204" pitchFamily="34" charset="0"/>
              </a:rPr>
              <a:t> lead </a:t>
            </a:r>
            <a:r>
              <a:rPr lang="en-US" dirty="0">
                <a:latin typeface="Open sans" panose="020B0606030504020204" pitchFamily="34" charset="0"/>
                <a:ea typeface="Open sans" panose="020B0606030504020204" pitchFamily="34" charset="0"/>
                <a:cs typeface="Open sans" panose="020B0606030504020204" pitchFamily="34" charset="0"/>
              </a:rPr>
              <a:t>accumulate predominantly in the surface layer, indicating historical contamination and long-term persistence</a:t>
            </a:r>
            <a:r>
              <a:rPr lang="en-US" b="1" dirty="0">
                <a:latin typeface="Open sans" panose="020B0606030504020204" pitchFamily="34" charset="0"/>
                <a:ea typeface="Open sans" panose="020B0606030504020204" pitchFamily="34" charset="0"/>
                <a:cs typeface="Open sans" panose="020B0606030504020204" pitchFamily="34" charset="0"/>
              </a:rPr>
              <a:t>.</a:t>
            </a:r>
            <a:r>
              <a:rPr lang="ro-RO" dirty="0">
                <a:latin typeface="Open sans" panose="020B0606030504020204" pitchFamily="34" charset="0"/>
                <a:ea typeface="Open sans" panose="020B0606030504020204" pitchFamily="34" charset="0"/>
                <a:cs typeface="Open sans" panose="020B0606030504020204" pitchFamily="34" charset="0"/>
              </a:rPr>
              <a:t> </a:t>
            </a:r>
            <a:r>
              <a:rPr lang="en-US" b="1" dirty="0">
                <a:latin typeface="Open sans" panose="020B0606030504020204" pitchFamily="34" charset="0"/>
                <a:ea typeface="Open sans" panose="020B0606030504020204" pitchFamily="34" charset="0"/>
                <a:cs typeface="Open sans" panose="020B0606030504020204" pitchFamily="34" charset="0"/>
              </a:rPr>
              <a:t>Nickel </a:t>
            </a:r>
            <a:r>
              <a:rPr lang="en-US" dirty="0">
                <a:latin typeface="Open sans" panose="020B0606030504020204" pitchFamily="34" charset="0"/>
                <a:ea typeface="Open sans" panose="020B0606030504020204" pitchFamily="34" charset="0"/>
                <a:cs typeface="Open sans" panose="020B0606030504020204" pitchFamily="34" charset="0"/>
              </a:rPr>
              <a:t>exhibits moderate mobility and can migrate to greater depths under low pH condition</a:t>
            </a:r>
            <a:r>
              <a:rPr lang="ro-RO" dirty="0">
                <a:latin typeface="Open sans" panose="020B0606030504020204" pitchFamily="34" charset="0"/>
                <a:ea typeface="Open sans" panose="020B0606030504020204" pitchFamily="34" charset="0"/>
                <a:cs typeface="Open sans" panose="020B0606030504020204" pitchFamily="34" charset="0"/>
              </a:rPr>
              <a:t>. </a:t>
            </a:r>
            <a:r>
              <a:rPr lang="en-US" dirty="0">
                <a:latin typeface="Open sans" panose="020B0606030504020204" pitchFamily="34" charset="0"/>
                <a:ea typeface="Open sans" panose="020B0606030504020204" pitchFamily="34" charset="0"/>
                <a:cs typeface="Open sans" panose="020B0606030504020204" pitchFamily="34" charset="0"/>
              </a:rPr>
              <a:t>More distant areas have lower concentrations but remain influenced by the transport of fine particles originating from the tailing ponds and the quarry.</a:t>
            </a:r>
          </a:p>
          <a:p>
            <a:pPr marL="285750" indent="-285750" algn="just">
              <a:buFont typeface="Wingdings" panose="05000000000000000000" pitchFamily="2" charset="2"/>
              <a:buChar char="Ø"/>
            </a:pPr>
            <a:endParaRPr lang="en-US" dirty="0">
              <a:latin typeface="Open sans" panose="020B0606030504020204" pitchFamily="34" charset="0"/>
              <a:ea typeface="Open sans" panose="020B0606030504020204" pitchFamily="34" charset="0"/>
              <a:cs typeface="Open sans" panose="020B0606030504020204" pitchFamily="34" charset="0"/>
            </a:endParaRPr>
          </a:p>
          <a:p>
            <a:pPr marL="285750" indent="-285750" algn="just">
              <a:buFont typeface="Wingdings" panose="05000000000000000000" pitchFamily="2" charset="2"/>
              <a:buChar char="Ø"/>
            </a:pPr>
            <a:r>
              <a:rPr lang="en-US" dirty="0">
                <a:latin typeface="Open sans" panose="020B0606030504020204" pitchFamily="34" charset="0"/>
                <a:ea typeface="Open sans" panose="020B0606030504020204" pitchFamily="34" charset="0"/>
                <a:cs typeface="Open sans" panose="020B0606030504020204" pitchFamily="34" charset="0"/>
              </a:rPr>
              <a:t>Sterile piles are unstable and have an impact on the landscape (being visible from a distance), topography, and hydrology;</a:t>
            </a:r>
          </a:p>
          <a:p>
            <a:pPr marL="285750" indent="-285750" algn="just">
              <a:buFont typeface="Wingdings" panose="05000000000000000000" pitchFamily="2" charset="2"/>
              <a:buChar char="Ø"/>
            </a:pPr>
            <a:r>
              <a:rPr lang="en-US" dirty="0">
                <a:latin typeface="Open sans" panose="020B0606030504020204" pitchFamily="34" charset="0"/>
                <a:ea typeface="Open sans" panose="020B0606030504020204" pitchFamily="34" charset="0"/>
                <a:cs typeface="Open sans" panose="020B0606030504020204" pitchFamily="34" charset="0"/>
              </a:rPr>
              <a:t>The sterile alters the condition of existing ecosystems, leading to the emergence new ecosystems nearby it, weakly developed.</a:t>
            </a:r>
          </a:p>
        </p:txBody>
      </p:sp>
    </p:spTree>
    <p:extLst>
      <p:ext uri="{BB962C8B-B14F-4D97-AF65-F5344CB8AC3E}">
        <p14:creationId xmlns:p14="http://schemas.microsoft.com/office/powerpoint/2010/main" val="33345244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0F73D-612C-5CEA-89C5-6A91089C8B16}"/>
            </a:ext>
          </a:extLst>
        </p:cNvPr>
        <p:cNvGrpSpPr/>
        <p:nvPr/>
      </p:nvGrpSpPr>
      <p:grpSpPr>
        <a:xfrm>
          <a:off x="0" y="0"/>
          <a:ext cx="0" cy="0"/>
          <a:chOff x="0" y="0"/>
          <a:chExt cx="0" cy="0"/>
        </a:xfrm>
      </p:grpSpPr>
      <p:sp>
        <p:nvSpPr>
          <p:cNvPr id="3" name="Dreptunghi 2">
            <a:extLst>
              <a:ext uri="{FF2B5EF4-FFF2-40B4-BE49-F238E27FC236}">
                <a16:creationId xmlns:a16="http://schemas.microsoft.com/office/drawing/2014/main" id="{B888D956-452E-DEB8-281F-314D0CB0EE8F}"/>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1B79BC95-C68B-1FF3-EC95-609CBFD210F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pic>
        <p:nvPicPr>
          <p:cNvPr id="8" name="Picture 7">
            <a:extLst>
              <a:ext uri="{FF2B5EF4-FFF2-40B4-BE49-F238E27FC236}">
                <a16:creationId xmlns:a16="http://schemas.microsoft.com/office/drawing/2014/main" id="{8ED96278-47E2-A619-7E4C-B717C54BD7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67810" y="6652877"/>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E1E767B2-F43A-96A6-0776-90A1D170531E}"/>
              </a:ext>
            </a:extLst>
          </p:cNvPr>
          <p:cNvSpPr txBox="1">
            <a:spLocks/>
          </p:cNvSpPr>
          <p:nvPr/>
        </p:nvSpPr>
        <p:spPr>
          <a:xfrm>
            <a:off x="148197" y="207553"/>
            <a:ext cx="8034779" cy="512638"/>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ro-RO" sz="3200" b="1" dirty="0">
                <a:latin typeface="Open sans" panose="020B0606030504020204" pitchFamily="34" charset="0"/>
                <a:ea typeface="Open sans" panose="020B0606030504020204" pitchFamily="34" charset="0"/>
                <a:cs typeface="Open sans" panose="020B0606030504020204" pitchFamily="34" charset="0"/>
              </a:rPr>
              <a:t>ENVIRONMENTAL </a:t>
            </a:r>
            <a:r>
              <a:rPr lang="en-US" sz="3200" b="1" dirty="0">
                <a:latin typeface="Open sans" panose="020B0606030504020204" pitchFamily="34" charset="0"/>
                <a:ea typeface="Open sans" panose="020B0606030504020204" pitchFamily="34" charset="0"/>
                <a:cs typeface="Open sans" panose="020B0606030504020204" pitchFamily="34" charset="0"/>
              </a:rPr>
              <a:t>CHARACTERIZATION</a:t>
            </a:r>
            <a:endParaRPr lang="ro-RO" sz="32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C04865C2-B2EC-3125-20F3-B0A86D08598E}"/>
              </a:ext>
            </a:extLst>
          </p:cNvPr>
          <p:cNvSpPr txBox="1"/>
          <p:nvPr/>
        </p:nvSpPr>
        <p:spPr>
          <a:xfrm>
            <a:off x="238393" y="1076722"/>
            <a:ext cx="11601955" cy="1200329"/>
          </a:xfrm>
          <a:prstGeom prst="rect">
            <a:avLst/>
          </a:prstGeom>
          <a:noFill/>
        </p:spPr>
        <p:txBody>
          <a:bodyPr wrap="square">
            <a:spAutoFit/>
          </a:bodyPr>
          <a:lstStyle/>
          <a:p>
            <a:pPr marL="285750" indent="-285750" algn="just">
              <a:buFont typeface="Wingdings" panose="05000000000000000000" pitchFamily="2" charset="2"/>
              <a:buChar char="Ø"/>
            </a:pPr>
            <a:r>
              <a:rPr lang="en-US" dirty="0">
                <a:latin typeface="Open sans" panose="020B0606030504020204" pitchFamily="34" charset="0"/>
                <a:ea typeface="Open sans" panose="020B0606030504020204" pitchFamily="34" charset="0"/>
                <a:cs typeface="Open sans" panose="020B0606030504020204" pitchFamily="34" charset="0"/>
              </a:rPr>
              <a:t>The air quality factor is generally good with minor, short-term exceptions. </a:t>
            </a:r>
          </a:p>
          <a:p>
            <a:pPr marL="285750" indent="-285750" algn="just">
              <a:buFont typeface="Wingdings" panose="05000000000000000000" pitchFamily="2" charset="2"/>
              <a:buChar char="Ø"/>
            </a:pPr>
            <a:r>
              <a:rPr lang="en-US" dirty="0">
                <a:latin typeface="Open sans" panose="020B0606030504020204" pitchFamily="34" charset="0"/>
                <a:ea typeface="Open sans" panose="020B0606030504020204" pitchFamily="34" charset="0"/>
                <a:cs typeface="Open sans" panose="020B0606030504020204" pitchFamily="34" charset="0"/>
              </a:rPr>
              <a:t>PM10 exceeded the daily limit.</a:t>
            </a:r>
          </a:p>
          <a:p>
            <a:pPr marL="285750" indent="-285750" algn="just">
              <a:buFont typeface="Wingdings" panose="05000000000000000000" pitchFamily="2" charset="2"/>
              <a:buChar char="Ø"/>
            </a:pPr>
            <a:r>
              <a:rPr lang="en-US" dirty="0">
                <a:latin typeface="Open sans" panose="020B0606030504020204" pitchFamily="34" charset="0"/>
                <a:ea typeface="Open sans" panose="020B0606030504020204" pitchFamily="34" charset="0"/>
                <a:cs typeface="Open sans" panose="020B0606030504020204" pitchFamily="34" charset="0"/>
              </a:rPr>
              <a:t>PM2.5 and NOx stayed completely below their respective limits.</a:t>
            </a:r>
          </a:p>
          <a:p>
            <a:pPr algn="just"/>
            <a:endParaRPr lang="en-US"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Imagine 8">
            <a:extLst>
              <a:ext uri="{FF2B5EF4-FFF2-40B4-BE49-F238E27FC236}">
                <a16:creationId xmlns:a16="http://schemas.microsoft.com/office/drawing/2014/main" id="{38879465-A691-B8C8-F58C-138675A9AE51}"/>
              </a:ext>
            </a:extLst>
          </p:cNvPr>
          <p:cNvPicPr>
            <a:picLocks noChangeAspect="1"/>
          </p:cNvPicPr>
          <p:nvPr/>
        </p:nvPicPr>
        <p:blipFill>
          <a:blip r:embed="rId5"/>
          <a:srcRect l="7224" r="5151"/>
          <a:stretch>
            <a:fillRect/>
          </a:stretch>
        </p:blipFill>
        <p:spPr>
          <a:xfrm>
            <a:off x="6885796" y="2048851"/>
            <a:ext cx="5261999" cy="4242050"/>
          </a:xfrm>
          <a:prstGeom prst="rect">
            <a:avLst/>
          </a:prstGeom>
        </p:spPr>
      </p:pic>
      <p:sp>
        <p:nvSpPr>
          <p:cNvPr id="12" name="TextBox 5">
            <a:extLst>
              <a:ext uri="{FF2B5EF4-FFF2-40B4-BE49-F238E27FC236}">
                <a16:creationId xmlns:a16="http://schemas.microsoft.com/office/drawing/2014/main" id="{96C21547-F9DC-81EB-37FE-89D6D305FD30}"/>
              </a:ext>
            </a:extLst>
          </p:cNvPr>
          <p:cNvSpPr txBox="1"/>
          <p:nvPr/>
        </p:nvSpPr>
        <p:spPr>
          <a:xfrm>
            <a:off x="10187488" y="1235877"/>
            <a:ext cx="2013616" cy="954107"/>
          </a:xfrm>
          <a:prstGeom prst="rect">
            <a:avLst/>
          </a:prstGeom>
          <a:noFill/>
        </p:spPr>
        <p:txBody>
          <a:bodyPr wrap="square">
            <a:spAutoFit/>
          </a:bodyPr>
          <a:lstStyle/>
          <a:p>
            <a:pPr algn="ctr"/>
            <a:r>
              <a:rPr lang="en-US" sz="2800" b="1" baseline="-25000" dirty="0">
                <a:solidFill>
                  <a:srgbClr val="7030A0"/>
                </a:solidFill>
                <a:latin typeface="Open Sans" panose="020B0606030504020204" pitchFamily="34" charset="0"/>
                <a:ea typeface="Open Sans" panose="020B0606030504020204" pitchFamily="34" charset="0"/>
                <a:cs typeface="Open Sans" panose="020B0606030504020204" pitchFamily="34" charset="0"/>
              </a:rPr>
              <a:t>Wind rose</a:t>
            </a:r>
            <a:r>
              <a:rPr lang="ro-RO" sz="2800" b="1" baseline="-25000" dirty="0">
                <a:solidFill>
                  <a:srgbClr val="7030A0"/>
                </a:solidFill>
                <a:latin typeface="Open Sans" panose="020B0606030504020204" pitchFamily="34" charset="0"/>
                <a:ea typeface="Open Sans" panose="020B0606030504020204" pitchFamily="34" charset="0"/>
                <a:cs typeface="Open Sans" panose="020B0606030504020204" pitchFamily="34" charset="0"/>
              </a:rPr>
              <a:t> </a:t>
            </a:r>
            <a:r>
              <a:rPr lang="en-US" sz="2800" b="1" baseline="-25000" dirty="0">
                <a:solidFill>
                  <a:srgbClr val="7030A0"/>
                </a:solidFill>
                <a:latin typeface="Open Sans" panose="020B0606030504020204" pitchFamily="34" charset="0"/>
                <a:ea typeface="Open Sans" panose="020B0606030504020204" pitchFamily="34" charset="0"/>
                <a:cs typeface="Open Sans" panose="020B0606030504020204" pitchFamily="34" charset="0"/>
              </a:rPr>
              <a:t>Moldova Nou</a:t>
            </a:r>
            <a:r>
              <a:rPr lang="ro-RO" sz="2800" b="1" baseline="-25000" dirty="0">
                <a:solidFill>
                  <a:srgbClr val="7030A0"/>
                </a:solidFill>
                <a:latin typeface="Open Sans" panose="020B0606030504020204" pitchFamily="34" charset="0"/>
                <a:ea typeface="Open Sans" panose="020B0606030504020204" pitchFamily="34" charset="0"/>
                <a:cs typeface="Open Sans" panose="020B0606030504020204" pitchFamily="34" charset="0"/>
              </a:rPr>
              <a:t>ă, 2026</a:t>
            </a:r>
          </a:p>
        </p:txBody>
      </p:sp>
      <p:sp>
        <p:nvSpPr>
          <p:cNvPr id="14" name="CasetăText 13">
            <a:extLst>
              <a:ext uri="{FF2B5EF4-FFF2-40B4-BE49-F238E27FC236}">
                <a16:creationId xmlns:a16="http://schemas.microsoft.com/office/drawing/2014/main" id="{214A0D90-2115-8CB3-CFBB-F03E639415E3}"/>
              </a:ext>
            </a:extLst>
          </p:cNvPr>
          <p:cNvSpPr txBox="1"/>
          <p:nvPr/>
        </p:nvSpPr>
        <p:spPr>
          <a:xfrm>
            <a:off x="130995" y="1920756"/>
            <a:ext cx="7268536" cy="3693319"/>
          </a:xfrm>
          <a:prstGeom prst="rect">
            <a:avLst/>
          </a:prstGeom>
          <a:noFill/>
        </p:spPr>
        <p:txBody>
          <a:bodyPr wrap="square">
            <a:spAutoFit/>
          </a:bodyPr>
          <a:lstStyle/>
          <a:p>
            <a:r>
              <a:rPr lang="en-US" dirty="0">
                <a:latin typeface="Open Sans" panose="020B0606030504020204" pitchFamily="34" charset="0"/>
                <a:ea typeface="Open Sans" panose="020B0606030504020204" pitchFamily="34" charset="0"/>
                <a:cs typeface="Open Sans" panose="020B0606030504020204" pitchFamily="34" charset="0"/>
              </a:rPr>
              <a:t>PM10 concentrations are strongly influenced by wind direction: winds from the west</a:t>
            </a:r>
            <a:r>
              <a:rPr lang="ro-RO" dirty="0">
                <a:latin typeface="Open Sans" panose="020B0606030504020204" pitchFamily="34" charset="0"/>
                <a:ea typeface="Open Sans" panose="020B0606030504020204" pitchFamily="34" charset="0"/>
                <a:cs typeface="Open Sans" panose="020B0606030504020204" pitchFamily="34" charset="0"/>
              </a:rPr>
              <a:t> (V)</a:t>
            </a:r>
            <a:r>
              <a:rPr lang="en-US" dirty="0">
                <a:latin typeface="Open Sans" panose="020B0606030504020204" pitchFamily="34" charset="0"/>
                <a:ea typeface="Open Sans" panose="020B0606030504020204" pitchFamily="34" charset="0"/>
                <a:cs typeface="Open Sans" panose="020B0606030504020204" pitchFamily="34" charset="0"/>
              </a:rPr>
              <a:t> and northwest </a:t>
            </a:r>
            <a:r>
              <a:rPr lang="ro-RO" dirty="0">
                <a:latin typeface="Open Sans" panose="020B0606030504020204" pitchFamily="34" charset="0"/>
                <a:ea typeface="Open Sans" panose="020B0606030504020204" pitchFamily="34" charset="0"/>
                <a:cs typeface="Open Sans" panose="020B0606030504020204" pitchFamily="34" charset="0"/>
              </a:rPr>
              <a:t>(NV) </a:t>
            </a:r>
            <a:r>
              <a:rPr lang="en-US" dirty="0">
                <a:latin typeface="Open Sans" panose="020B0606030504020204" pitchFamily="34" charset="0"/>
                <a:ea typeface="Open Sans" panose="020B0606030504020204" pitchFamily="34" charset="0"/>
                <a:cs typeface="Open Sans" panose="020B0606030504020204" pitchFamily="34" charset="0"/>
              </a:rPr>
              <a:t>often bring cleaner air, while stagnant air masses or those from the east/southeast</a:t>
            </a:r>
            <a:r>
              <a:rPr lang="ro-RO" dirty="0">
                <a:latin typeface="Open Sans" panose="020B0606030504020204" pitchFamily="34" charset="0"/>
                <a:ea typeface="Open Sans" panose="020B0606030504020204" pitchFamily="34" charset="0"/>
                <a:cs typeface="Open Sans" panose="020B0606030504020204" pitchFamily="34" charset="0"/>
              </a:rPr>
              <a:t> (E/SE)</a:t>
            </a:r>
            <a:r>
              <a:rPr lang="en-US" dirty="0">
                <a:latin typeface="Open Sans" panose="020B0606030504020204" pitchFamily="34" charset="0"/>
                <a:ea typeface="Open Sans" panose="020B0606030504020204" pitchFamily="34" charset="0"/>
                <a:cs typeface="Open Sans" panose="020B0606030504020204" pitchFamily="34" charset="0"/>
              </a:rPr>
              <a:t> can favor the accumulation of local pollutants from road traffic or industrial activities in the area.</a:t>
            </a:r>
          </a:p>
          <a:p>
            <a:r>
              <a:rPr lang="en-US" b="1" dirty="0">
                <a:latin typeface="Open Sans" panose="020B0606030504020204" pitchFamily="34" charset="0"/>
                <a:ea typeface="Open Sans" panose="020B0606030504020204" pitchFamily="34" charset="0"/>
                <a:cs typeface="Open Sans" panose="020B0606030504020204" pitchFamily="34" charset="0"/>
              </a:rPr>
              <a:t>Influence of wind direction on PM10</a:t>
            </a:r>
          </a:p>
          <a:p>
            <a:r>
              <a:rPr lang="en-US" dirty="0">
                <a:latin typeface="Open Sans" panose="020B0606030504020204" pitchFamily="34" charset="0"/>
                <a:ea typeface="Open Sans" panose="020B0606030504020204" pitchFamily="34" charset="0"/>
                <a:cs typeface="Open Sans" panose="020B0606030504020204" pitchFamily="34" charset="0"/>
              </a:rPr>
              <a:t>Winds from the West/Northwest </a:t>
            </a:r>
            <a:r>
              <a:rPr lang="ro-RO" dirty="0">
                <a:latin typeface="Open Sans" panose="020B0606030504020204" pitchFamily="34" charset="0"/>
                <a:ea typeface="Open Sans" panose="020B0606030504020204" pitchFamily="34" charset="0"/>
                <a:cs typeface="Open Sans" panose="020B0606030504020204" pitchFamily="34" charset="0"/>
              </a:rPr>
              <a:t>(W/NW-</a:t>
            </a:r>
            <a:r>
              <a:rPr lang="en-US" dirty="0">
                <a:latin typeface="Open Sans" panose="020B0606030504020204" pitchFamily="34" charset="0"/>
                <a:ea typeface="Open Sans" panose="020B0606030504020204" pitchFamily="34" charset="0"/>
                <a:cs typeface="Open Sans" panose="020B0606030504020204" pitchFamily="34" charset="0"/>
              </a:rPr>
              <a:t>dominant sector from the Danube </a:t>
            </a:r>
            <a:r>
              <a:rPr lang="ro-RO" dirty="0">
                <a:latin typeface="Open Sans" panose="020B0606030504020204" pitchFamily="34" charset="0"/>
                <a:ea typeface="Open Sans" panose="020B0606030504020204" pitchFamily="34" charset="0"/>
                <a:cs typeface="Open Sans" panose="020B0606030504020204" pitchFamily="34" charset="0"/>
              </a:rPr>
              <a:t>area</a:t>
            </a:r>
            <a:r>
              <a:rPr lang="en-US" dirty="0">
                <a:latin typeface="Open Sans" panose="020B0606030504020204" pitchFamily="34" charset="0"/>
                <a:ea typeface="Open Sans" panose="020B0606030504020204" pitchFamily="34" charset="0"/>
                <a:cs typeface="Open Sans" panose="020B0606030504020204" pitchFamily="34" charset="0"/>
              </a:rPr>
              <a:t>): </a:t>
            </a:r>
            <a:r>
              <a:rPr lang="ro-RO" dirty="0">
                <a:latin typeface="Open Sans" panose="020B0606030504020204" pitchFamily="34" charset="0"/>
                <a:ea typeface="Open Sans" panose="020B0606030504020204" pitchFamily="34" charset="0"/>
                <a:cs typeface="Open Sans" panose="020B0606030504020204" pitchFamily="34" charset="0"/>
              </a:rPr>
              <a:t>c</a:t>
            </a:r>
            <a:r>
              <a:rPr lang="en-US" dirty="0" err="1">
                <a:latin typeface="Open Sans" panose="020B0606030504020204" pitchFamily="34" charset="0"/>
                <a:ea typeface="Open Sans" panose="020B0606030504020204" pitchFamily="34" charset="0"/>
                <a:cs typeface="Open Sans" panose="020B0606030504020204" pitchFamily="34" charset="0"/>
              </a:rPr>
              <a:t>ontribute</a:t>
            </a:r>
            <a:r>
              <a:rPr lang="en-US" dirty="0">
                <a:latin typeface="Open Sans" panose="020B0606030504020204" pitchFamily="34" charset="0"/>
                <a:ea typeface="Open Sans" panose="020B0606030504020204" pitchFamily="34" charset="0"/>
                <a:cs typeface="Open Sans" panose="020B0606030504020204" pitchFamily="34" charset="0"/>
              </a:rPr>
              <a:t> to the rapid dispersion of PM10 particles, maintaining air quality within normal or good limits.</a:t>
            </a:r>
          </a:p>
          <a:p>
            <a:r>
              <a:rPr lang="en-US" dirty="0">
                <a:latin typeface="Open Sans" panose="020B0606030504020204" pitchFamily="34" charset="0"/>
                <a:ea typeface="Open Sans" panose="020B0606030504020204" pitchFamily="34" charset="0"/>
                <a:cs typeface="Open Sans" panose="020B0606030504020204" pitchFamily="34" charset="0"/>
              </a:rPr>
              <a:t>Winds from the East/Southeast </a:t>
            </a:r>
            <a:r>
              <a:rPr lang="ro-RO" dirty="0">
                <a:latin typeface="Open Sans" panose="020B0606030504020204" pitchFamily="34" charset="0"/>
                <a:ea typeface="Open Sans" panose="020B0606030504020204" pitchFamily="34" charset="0"/>
                <a:cs typeface="Open Sans" panose="020B0606030504020204" pitchFamily="34" charset="0"/>
              </a:rPr>
              <a:t>(E/SE) </a:t>
            </a:r>
            <a:r>
              <a:rPr lang="en-US" dirty="0">
                <a:latin typeface="Open Sans" panose="020B0606030504020204" pitchFamily="34" charset="0"/>
                <a:ea typeface="Open Sans" panose="020B0606030504020204" pitchFamily="34" charset="0"/>
                <a:cs typeface="Open Sans" panose="020B0606030504020204" pitchFamily="34" charset="0"/>
              </a:rPr>
              <a:t>or Atmospheric Calm: Reduce dispersion, causing a temporary increase in the concentration of suspended dust in the low-lying areas of the </a:t>
            </a:r>
            <a:r>
              <a:rPr lang="ro-RO" dirty="0">
                <a:latin typeface="Open Sans" panose="020B0606030504020204" pitchFamily="34" charset="0"/>
                <a:ea typeface="Open Sans" panose="020B0606030504020204" pitchFamily="34" charset="0"/>
                <a:cs typeface="Open Sans" panose="020B0606030504020204" pitchFamily="34" charset="0"/>
              </a:rPr>
              <a:t>area</a:t>
            </a:r>
            <a:r>
              <a:rPr lang="en-US" dirty="0">
                <a:latin typeface="Open Sans" panose="020B0606030504020204" pitchFamily="34" charset="0"/>
                <a:ea typeface="Open Sans" panose="020B0606030504020204" pitchFamily="34" charset="0"/>
                <a:cs typeface="Open Sans" panose="020B0606030504020204" pitchFamily="34" charset="0"/>
              </a:rPr>
              <a:t>.</a:t>
            </a:r>
          </a:p>
        </p:txBody>
      </p:sp>
      <p:sp>
        <p:nvSpPr>
          <p:cNvPr id="16" name="CasetăText 15">
            <a:extLst>
              <a:ext uri="{FF2B5EF4-FFF2-40B4-BE49-F238E27FC236}">
                <a16:creationId xmlns:a16="http://schemas.microsoft.com/office/drawing/2014/main" id="{C82E32E9-0A56-EC25-0FC4-2538FDB5F3DC}"/>
              </a:ext>
            </a:extLst>
          </p:cNvPr>
          <p:cNvSpPr txBox="1"/>
          <p:nvPr/>
        </p:nvSpPr>
        <p:spPr>
          <a:xfrm>
            <a:off x="130995" y="5444798"/>
            <a:ext cx="6787945" cy="923330"/>
          </a:xfrm>
          <a:prstGeom prst="rect">
            <a:avLst/>
          </a:prstGeom>
          <a:noFill/>
        </p:spPr>
        <p:txBody>
          <a:bodyPr wrap="square">
            <a:spAutoFit/>
          </a:bodyPr>
          <a:lstStyle/>
          <a:p>
            <a:r>
              <a:rPr lang="en-US" sz="1800" dirty="0">
                <a:latin typeface="Open Sans" panose="020B0606030504020204" pitchFamily="34" charset="0"/>
                <a:ea typeface="Open Sans" panose="020B0606030504020204" pitchFamily="34" charset="0"/>
                <a:cs typeface="Open Sans" panose="020B0606030504020204" pitchFamily="34" charset="0"/>
              </a:rPr>
              <a:t>A higher wind speed effectively cleans the atmosphere, decreasing PM10 values, while periods without wind block pollutants on the ground.</a:t>
            </a:r>
            <a:endParaRPr lang="ro-RO" sz="18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052679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41C14-41D0-87D2-4B42-5B6CDA7355F1}"/>
            </a:ext>
          </a:extLst>
        </p:cNvPr>
        <p:cNvGrpSpPr/>
        <p:nvPr/>
      </p:nvGrpSpPr>
      <p:grpSpPr>
        <a:xfrm>
          <a:off x="0" y="0"/>
          <a:ext cx="0" cy="0"/>
          <a:chOff x="0" y="0"/>
          <a:chExt cx="0" cy="0"/>
        </a:xfrm>
      </p:grpSpPr>
      <p:pic>
        <p:nvPicPr>
          <p:cNvPr id="4" name="Imagine 3">
            <a:extLst>
              <a:ext uri="{FF2B5EF4-FFF2-40B4-BE49-F238E27FC236}">
                <a16:creationId xmlns:a16="http://schemas.microsoft.com/office/drawing/2014/main" id="{AE628757-06F8-4B51-F764-6F6E115C14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303939"/>
          </a:xfrm>
          <a:prstGeom prst="rect">
            <a:avLst/>
          </a:prstGeom>
        </p:spPr>
      </p:pic>
      <p:sp>
        <p:nvSpPr>
          <p:cNvPr id="3" name="Dreptunghi 2">
            <a:extLst>
              <a:ext uri="{FF2B5EF4-FFF2-40B4-BE49-F238E27FC236}">
                <a16:creationId xmlns:a16="http://schemas.microsoft.com/office/drawing/2014/main" id="{82599B8F-F35B-D84C-1FA4-2B90F5E7C496}"/>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ro-RO"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64F2C962-CF0F-60F9-F8E3-64F8D270687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pic>
        <p:nvPicPr>
          <p:cNvPr id="8" name="Picture 7">
            <a:extLst>
              <a:ext uri="{FF2B5EF4-FFF2-40B4-BE49-F238E27FC236}">
                <a16:creationId xmlns:a16="http://schemas.microsoft.com/office/drawing/2014/main" id="{44E48F36-97C1-2B35-4C07-A3F2E835E7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67810" y="6652877"/>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8C61BEE4-8DE2-B21A-3C69-DDEEDEB59A2E}"/>
              </a:ext>
            </a:extLst>
          </p:cNvPr>
          <p:cNvSpPr txBox="1">
            <a:spLocks/>
          </p:cNvSpPr>
          <p:nvPr/>
        </p:nvSpPr>
        <p:spPr>
          <a:xfrm>
            <a:off x="148197" y="207553"/>
            <a:ext cx="8034779" cy="512638"/>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ro-RO" sz="3200" b="1" dirty="0">
                <a:latin typeface="Open sans" panose="020B0606030504020204" pitchFamily="34" charset="0"/>
                <a:ea typeface="Open sans" panose="020B0606030504020204" pitchFamily="34" charset="0"/>
                <a:cs typeface="Open sans" panose="020B0606030504020204" pitchFamily="34" charset="0"/>
              </a:rPr>
              <a:t>ENVIRONMENTAL </a:t>
            </a:r>
            <a:r>
              <a:rPr lang="en-US" sz="3200" b="1" dirty="0">
                <a:latin typeface="Open sans" panose="020B0606030504020204" pitchFamily="34" charset="0"/>
                <a:ea typeface="Open sans" panose="020B0606030504020204" pitchFamily="34" charset="0"/>
                <a:cs typeface="Open sans" panose="020B0606030504020204" pitchFamily="34" charset="0"/>
              </a:rPr>
              <a:t>CHARACTERIZATION</a:t>
            </a:r>
            <a:endParaRPr lang="ro-RO" sz="3200" b="1" dirty="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12" name="TextBox 6">
            <a:extLst>
              <a:ext uri="{FF2B5EF4-FFF2-40B4-BE49-F238E27FC236}">
                <a16:creationId xmlns:a16="http://schemas.microsoft.com/office/drawing/2014/main" id="{63DFDFDC-BCF1-6E5E-B041-A04BB0130CC4}"/>
              </a:ext>
            </a:extLst>
          </p:cNvPr>
          <p:cNvGraphicFramePr/>
          <p:nvPr>
            <p:extLst>
              <p:ext uri="{D42A27DB-BD31-4B8C-83A1-F6EECF244321}">
                <p14:modId xmlns:p14="http://schemas.microsoft.com/office/powerpoint/2010/main" val="888367723"/>
              </p:ext>
            </p:extLst>
          </p:nvPr>
        </p:nvGraphicFramePr>
        <p:xfrm>
          <a:off x="148198" y="1204817"/>
          <a:ext cx="11090074" cy="461449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3709140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ine 7">
            <a:extLst>
              <a:ext uri="{FF2B5EF4-FFF2-40B4-BE49-F238E27FC236}">
                <a16:creationId xmlns:a16="http://schemas.microsoft.com/office/drawing/2014/main" id="{6456E70D-F8A8-6106-68D9-B4D240586702}"/>
              </a:ext>
            </a:extLst>
          </p:cNvPr>
          <p:cNvPicPr>
            <a:picLocks noChangeAspect="1"/>
          </p:cNvPicPr>
          <p:nvPr/>
        </p:nvPicPr>
        <p:blipFill>
          <a:blip r:embed="rId3">
            <a:extLst>
              <a:ext uri="{28A0092B-C50C-407E-A947-70E740481C1C}">
                <a14:useLocalDpi xmlns:a14="http://schemas.microsoft.com/office/drawing/2010/main" val="0"/>
              </a:ext>
            </a:extLst>
          </a:blip>
          <a:srcRect b="16185"/>
          <a:stretch>
            <a:fillRect/>
          </a:stretch>
        </p:blipFill>
        <p:spPr>
          <a:xfrm>
            <a:off x="-1" y="0"/>
            <a:ext cx="12191999" cy="6332813"/>
          </a:xfrm>
          <a:prstGeom prst="rect">
            <a:avLst/>
          </a:prstGeom>
        </p:spPr>
      </p:pic>
      <p:sp>
        <p:nvSpPr>
          <p:cNvPr id="3" name="Dreptunghi 2">
            <a:extLst>
              <a:ext uri="{FF2B5EF4-FFF2-40B4-BE49-F238E27FC236}">
                <a16:creationId xmlns:a16="http://schemas.microsoft.com/office/drawing/2014/main" id="{3F5B57B9-712B-E9E9-C9DD-2A0EFA6D413E}"/>
              </a:ext>
            </a:extLst>
          </p:cNvPr>
          <p:cNvSpPr/>
          <p:nvPr/>
        </p:nvSpPr>
        <p:spPr>
          <a:xfrm>
            <a:off x="9367764" y="6303939"/>
            <a:ext cx="2824236" cy="584775"/>
          </a:xfrm>
          <a:prstGeom prst="rect">
            <a:avLst/>
          </a:prstGeom>
          <a:noFill/>
          <a:ln>
            <a:noFill/>
          </a:ln>
        </p:spPr>
        <p:txBody>
          <a:bodyPr wrap="none" lIns="91440" tIns="45720" rIns="91440" bIns="45720">
            <a:spAutoFit/>
          </a:bodyPr>
          <a:lstStyle/>
          <a:p>
            <a:pPr algn="ctr"/>
            <a:r>
              <a:rPr lang="en-US" sz="3200" b="1" cap="none" spc="0" dirty="0">
                <a:ln w="222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solidFill>
                  <a:srgbClr val="AF5409"/>
                </a:solidFill>
                <a:effectLst/>
                <a:latin typeface="Arial Black" panose="020B0A04020102020204" pitchFamily="34" charset="0"/>
              </a:rPr>
              <a:t>RORS00063</a:t>
            </a:r>
          </a:p>
        </p:txBody>
      </p:sp>
      <p:pic>
        <p:nvPicPr>
          <p:cNvPr id="5" name="Imagine 4" descr="O imagine care conține text, captură de ecran, Font, Albastru electric&#10;&#10;Descriere generată automat">
            <a:extLst>
              <a:ext uri="{FF2B5EF4-FFF2-40B4-BE49-F238E27FC236}">
                <a16:creationId xmlns:a16="http://schemas.microsoft.com/office/drawing/2014/main" id="{29CFD47A-178A-5B4D-7BA7-BD68ADAA7AD2}"/>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182977" y="0"/>
            <a:ext cx="4009023" cy="1204817"/>
          </a:xfrm>
          <a:prstGeom prst="rect">
            <a:avLst/>
          </a:prstGeom>
        </p:spPr>
      </p:pic>
      <p:sp>
        <p:nvSpPr>
          <p:cNvPr id="4" name="CasetăText 3">
            <a:extLst>
              <a:ext uri="{FF2B5EF4-FFF2-40B4-BE49-F238E27FC236}">
                <a16:creationId xmlns:a16="http://schemas.microsoft.com/office/drawing/2014/main" id="{EC1B7B9B-FD42-A397-6DCF-33801DF6DA91}"/>
              </a:ext>
            </a:extLst>
          </p:cNvPr>
          <p:cNvSpPr txBox="1"/>
          <p:nvPr/>
        </p:nvSpPr>
        <p:spPr>
          <a:xfrm>
            <a:off x="318196" y="701167"/>
            <a:ext cx="11555604" cy="2863926"/>
          </a:xfrm>
          <a:prstGeom prst="rect">
            <a:avLst/>
          </a:prstGeom>
          <a:noFill/>
        </p:spPr>
        <p:txBody>
          <a:bodyPr wrap="square">
            <a:spAutoFit/>
          </a:bodyPr>
          <a:lstStyle/>
          <a:p>
            <a:pPr algn="just">
              <a:lnSpc>
                <a:spcPct val="115000"/>
              </a:lnSpc>
              <a:spcAft>
                <a:spcPts val="800"/>
              </a:spcAft>
              <a:buNone/>
            </a:pPr>
            <a:r>
              <a:rPr lang="en-GB" sz="3200" b="1" kern="100" dirty="0">
                <a:effectLst/>
                <a:latin typeface="Aptos" panose="020B0004020202020204" pitchFamily="34" charset="0"/>
                <a:ea typeface="Aptos" panose="020B0004020202020204" pitchFamily="34" charset="0"/>
                <a:cs typeface="Arial" panose="020B0604020202020204" pitchFamily="34" charset="0"/>
              </a:rPr>
              <a:t>Acknowledgements</a:t>
            </a:r>
            <a:endParaRPr lang="ro-RO" sz="3200" kern="100" dirty="0">
              <a:effectLst/>
              <a:latin typeface="Aptos" panose="020B0004020202020204" pitchFamily="34" charset="0"/>
              <a:ea typeface="Aptos" panose="020B0004020202020204" pitchFamily="34" charset="0"/>
              <a:cs typeface="Arial" panose="020B0604020202020204" pitchFamily="34" charset="0"/>
            </a:endParaRPr>
          </a:p>
          <a:p>
            <a:pPr algn="just">
              <a:lnSpc>
                <a:spcPct val="115000"/>
              </a:lnSpc>
              <a:spcAft>
                <a:spcPts val="800"/>
              </a:spcAft>
            </a:pPr>
            <a:r>
              <a:rPr lang="en-GB" sz="2400" kern="100" dirty="0">
                <a:effectLst/>
                <a:latin typeface="Aptos" panose="020B0004020202020204" pitchFamily="34" charset="0"/>
                <a:ea typeface="Aptos" panose="020B0004020202020204" pitchFamily="34" charset="0"/>
                <a:cs typeface="Arial" panose="020B0604020202020204" pitchFamily="34" charset="0"/>
              </a:rPr>
              <a:t>This work has been done as a part of the </a:t>
            </a:r>
            <a:r>
              <a:rPr lang="en-GB" sz="2400" b="1" kern="100" dirty="0">
                <a:effectLst/>
                <a:latin typeface="Aptos" panose="020B0004020202020204" pitchFamily="34" charset="0"/>
                <a:ea typeface="Aptos" panose="020B0004020202020204" pitchFamily="34" charset="0"/>
                <a:cs typeface="Arial" panose="020B0604020202020204" pitchFamily="34" charset="0"/>
              </a:rPr>
              <a:t>Project RORS00063 - “Environmental risk assessment from mining activities as a result of tailings storage in the cross-border area Romania – Serbia – ERA-MIN_RO-SRB</a:t>
            </a:r>
            <a:r>
              <a:rPr lang="en-GB" sz="2400" kern="100" dirty="0">
                <a:effectLst/>
                <a:latin typeface="Aptos" panose="020B0004020202020204" pitchFamily="34" charset="0"/>
                <a:ea typeface="Aptos" panose="020B0004020202020204" pitchFamily="34" charset="0"/>
                <a:cs typeface="Arial" panose="020B0604020202020204" pitchFamily="34" charset="0"/>
              </a:rPr>
              <a:t>” in Interreg-IPA Romania-Serbia Programme, financed by the European Union and co-financed by the partner states in the Programme.</a:t>
            </a:r>
            <a:endParaRPr lang="ro-RO" sz="2400" kern="100" dirty="0">
              <a:effectLst/>
              <a:latin typeface="Aptos" panose="020B0004020202020204" pitchFamily="34" charset="0"/>
              <a:ea typeface="Aptos" panose="020B0004020202020204" pitchFamily="34" charset="0"/>
              <a:cs typeface="Arial" panose="020B0604020202020204" pitchFamily="34" charset="0"/>
            </a:endParaRPr>
          </a:p>
        </p:txBody>
      </p:sp>
      <p:pic>
        <p:nvPicPr>
          <p:cNvPr id="11" name="Imagine 10" descr="O imagine care conține text, Font, captură de ecran, Albastru electric&#10;&#10;Descriere generată automat">
            <a:extLst>
              <a:ext uri="{FF2B5EF4-FFF2-40B4-BE49-F238E27FC236}">
                <a16:creationId xmlns:a16="http://schemas.microsoft.com/office/drawing/2014/main" id="{8743D33E-EEAA-3F0B-06A0-9FF0A5F022DB}"/>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5422" y="5523921"/>
            <a:ext cx="1649258" cy="564322"/>
          </a:xfrm>
          <a:prstGeom prst="rect">
            <a:avLst/>
          </a:prstGeom>
        </p:spPr>
      </p:pic>
      <p:pic>
        <p:nvPicPr>
          <p:cNvPr id="12" name="Imagine 11" descr="O imagine care conține desen animat, ceas, Grafică, siglă&#10;&#10;Descriere generată automat">
            <a:extLst>
              <a:ext uri="{FF2B5EF4-FFF2-40B4-BE49-F238E27FC236}">
                <a16:creationId xmlns:a16="http://schemas.microsoft.com/office/drawing/2014/main" id="{98A81490-D96E-4C2B-BB14-4B510D968A22}"/>
              </a:ext>
            </a:extLst>
          </p:cNvPr>
          <p:cNvPicPr>
            <a:picLocks noChangeAspect="1"/>
          </p:cNvPicPr>
          <p:nvPr/>
        </p:nvPicPr>
        <p:blipFill>
          <a:blip r:embed="rId6" cstate="hqprint">
            <a:extLst>
              <a:ext uri="{28A0092B-C50C-407E-A947-70E740481C1C}">
                <a14:useLocalDpi xmlns:a14="http://schemas.microsoft.com/office/drawing/2010/main" val="0"/>
              </a:ext>
            </a:extLst>
          </a:blip>
          <a:srcRect l="26354" r="26459"/>
          <a:stretch/>
        </p:blipFill>
        <p:spPr>
          <a:xfrm>
            <a:off x="2371377" y="5250209"/>
            <a:ext cx="664716" cy="923330"/>
          </a:xfrm>
          <a:prstGeom prst="rect">
            <a:avLst/>
          </a:prstGeom>
        </p:spPr>
      </p:pic>
      <p:pic>
        <p:nvPicPr>
          <p:cNvPr id="2" name="Picture 13">
            <a:extLst>
              <a:ext uri="{FF2B5EF4-FFF2-40B4-BE49-F238E27FC236}">
                <a16:creationId xmlns:a16="http://schemas.microsoft.com/office/drawing/2014/main" id="{5B71CF39-083E-546B-4889-D019EF3381D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9610530" y="5250209"/>
            <a:ext cx="2581469" cy="1082604"/>
          </a:xfrm>
          <a:prstGeom prst="rect">
            <a:avLst/>
          </a:prstGeom>
        </p:spPr>
      </p:pic>
      <p:sp>
        <p:nvSpPr>
          <p:cNvPr id="6" name="Rectangle 5">
            <a:extLst>
              <a:ext uri="{FF2B5EF4-FFF2-40B4-BE49-F238E27FC236}">
                <a16:creationId xmlns:a16="http://schemas.microsoft.com/office/drawing/2014/main" id="{91FCEA53-DD0C-AA89-47F3-930FD312BEDD}"/>
              </a:ext>
            </a:extLst>
          </p:cNvPr>
          <p:cNvSpPr/>
          <p:nvPr/>
        </p:nvSpPr>
        <p:spPr>
          <a:xfrm>
            <a:off x="4592220" y="3699765"/>
            <a:ext cx="3007555" cy="707886"/>
          </a:xfrm>
          <a:prstGeom prst="rect">
            <a:avLst/>
          </a:prstGeom>
        </p:spPr>
        <p:txBody>
          <a:bodyPr wrap="none">
            <a:spAutoFit/>
          </a:bodyPr>
          <a:lstStyle/>
          <a:p>
            <a:r>
              <a:rPr lang="en-US" sz="4000" b="1" dirty="0">
                <a:solidFill>
                  <a:srgbClr val="FF0000"/>
                </a:solidFill>
                <a:latin typeface="Open Sans" panose="020B0606030504020204" pitchFamily="34" charset="0"/>
                <a:ea typeface="Open Sans" panose="020B0606030504020204" pitchFamily="34" charset="0"/>
                <a:cs typeface="Open Sans" panose="020B0606030504020204" pitchFamily="34" charset="0"/>
              </a:rPr>
              <a:t>Thank you!</a:t>
            </a:r>
          </a:p>
        </p:txBody>
      </p:sp>
    </p:spTree>
    <p:extLst>
      <p:ext uri="{BB962C8B-B14F-4D97-AF65-F5344CB8AC3E}">
        <p14:creationId xmlns:p14="http://schemas.microsoft.com/office/powerpoint/2010/main" val="2239762000"/>
      </p:ext>
    </p:extLst>
  </p:cSld>
  <p:clrMapOvr>
    <a:masterClrMapping/>
  </p:clrMapOvr>
</p:sld>
</file>

<file path=ppt/theme/theme1.xml><?xml version="1.0" encoding="utf-8"?>
<a:theme xmlns:a="http://schemas.openxmlformats.org/drawingml/2006/main" name="Retrospectivă">
  <a:themeElements>
    <a:clrScheme name="Retrospectivă">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ivă">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ivă">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ă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Retrospect</Template>
  <TotalTime>2631</TotalTime>
  <Words>2436</Words>
  <Application>Microsoft Office PowerPoint</Application>
  <PresentationFormat>Ecran lat</PresentationFormat>
  <Paragraphs>198</Paragraphs>
  <Slides>32</Slides>
  <Notes>31</Notes>
  <HiddenSlides>0</HiddenSlides>
  <MMClips>0</MMClips>
  <ScaleCrop>false</ScaleCrop>
  <HeadingPairs>
    <vt:vector size="6" baseType="variant">
      <vt:variant>
        <vt:lpstr>Fonturi utilizate</vt:lpstr>
      </vt:variant>
      <vt:variant>
        <vt:i4>8</vt:i4>
      </vt:variant>
      <vt:variant>
        <vt:lpstr>Temă</vt:lpstr>
      </vt:variant>
      <vt:variant>
        <vt:i4>1</vt:i4>
      </vt:variant>
      <vt:variant>
        <vt:lpstr>Titluri diapozitive</vt:lpstr>
      </vt:variant>
      <vt:variant>
        <vt:i4>32</vt:i4>
      </vt:variant>
    </vt:vector>
  </HeadingPairs>
  <TitlesOfParts>
    <vt:vector size="41" baseType="lpstr">
      <vt:lpstr>Aptos</vt:lpstr>
      <vt:lpstr>Arial</vt:lpstr>
      <vt:lpstr>Arial Black</vt:lpstr>
      <vt:lpstr>Calibri</vt:lpstr>
      <vt:lpstr>Calibri Light</vt:lpstr>
      <vt:lpstr>Open Sans</vt:lpstr>
      <vt:lpstr>Open Sans</vt:lpstr>
      <vt:lpstr>Wingdings</vt:lpstr>
      <vt:lpstr>Retrospectivă</vt:lpstr>
      <vt:lpstr>One Year of Environmental Monitoring in the Romania-Serbia Cross-Border Mining Area - Moldova Nouă Case Study</vt:lpstr>
      <vt:lpstr>Sampling Conducted </vt:lpstr>
      <vt:lpstr>MATERIALS AND METHODS</vt:lpstr>
      <vt:lpstr>MATERIALS AND METHODS</vt:lpstr>
      <vt:lpstr>MATERIALS AND METHODS</vt:lpstr>
      <vt:lpstr>MATERIALS AND METHODS</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OPENING CONFERENCE</dc:title>
  <dc:creator>Nicoleta Nemes</dc:creator>
  <cp:lastModifiedBy>Nicoleta Nemes</cp:lastModifiedBy>
  <cp:revision>410</cp:revision>
  <dcterms:created xsi:type="dcterms:W3CDTF">2025-01-13T08:58:15Z</dcterms:created>
  <dcterms:modified xsi:type="dcterms:W3CDTF">2026-08-30T10:27:24Z</dcterms:modified>
</cp:coreProperties>
</file>