
<file path=[Content_Types].xml><?xml version="1.0" encoding="utf-8"?>
<Types xmlns="http://schemas.openxmlformats.org/package/2006/content-types">
  <Default Extension="png" ContentType="image/png"/>
  <Default Extension="jpeg" ContentType="image/jpeg"/>
  <Default Extension="webp" ContentType="image/webp"/>
  <Default Extension="rels" ContentType="application/vnd.openxmlformats-package.relationships+xml"/>
  <Default Extension="xml" ContentType="application/xml"/>
  <Default Extension="jp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media/image15.jpg" ContentType="image/jpeg"/>
  <Override PartName="/ppt/notesSlides/notesSlide6.xml" ContentType="application/vnd.openxmlformats-officedocument.presentationml.notesSlide+xml"/>
  <Override PartName="/ppt/notesSlides/notesSlide7.xml" ContentType="application/vnd.openxmlformats-officedocument.presentationml.notesSlide+xml"/>
  <Override PartName="/ppt/media/image19.jpg" ContentType="image/jpeg"/>
  <Override PartName="/ppt/notesSlides/notesSlide8.xml" ContentType="application/vnd.openxmlformats-officedocument.presentationml.notesSlide+xml"/>
  <Override PartName="/ppt/media/image21.jpg" ContentType="image/jpeg"/>
  <Override PartName="/ppt/notesSlides/notesSlide9.xml" ContentType="application/vnd.openxmlformats-officedocument.presentationml.notesSlide+xml"/>
  <Override PartName="/ppt/media/image23.jpg" ContentType="image/jpeg"/>
  <Override PartName="/ppt/notesSlides/notesSlide10.xml" ContentType="application/vnd.openxmlformats-officedocument.presentationml.notesSlide+xml"/>
  <Override PartName="/ppt/media/image25.jpg" ContentType="image/jpeg"/>
  <Override PartName="/ppt/notesSlides/notesSlide11.xml" ContentType="application/vnd.openxmlformats-officedocument.presentationml.notesSlide+xml"/>
  <Override PartName="/ppt/notesSlides/notesSlide12.xml" ContentType="application/vnd.openxmlformats-officedocument.presentationml.notesSlide+xml"/>
  <Override PartName="/ppt/media/image27.jpg" ContentType="image/jpeg"/>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92" r:id="rId2"/>
    <p:sldId id="291" r:id="rId3"/>
    <p:sldId id="257" r:id="rId4"/>
    <p:sldId id="293" r:id="rId5"/>
    <p:sldId id="294" r:id="rId6"/>
    <p:sldId id="295" r:id="rId7"/>
    <p:sldId id="296" r:id="rId8"/>
    <p:sldId id="297" r:id="rId9"/>
    <p:sldId id="307" r:id="rId10"/>
    <p:sldId id="308" r:id="rId11"/>
    <p:sldId id="309" r:id="rId12"/>
    <p:sldId id="310" r:id="rId13"/>
    <p:sldId id="311" r:id="rId14"/>
    <p:sldId id="313" r:id="rId15"/>
    <p:sldId id="314" r:id="rId16"/>
    <p:sldId id="315" r:id="rId17"/>
    <p:sldId id="316" r:id="rId18"/>
    <p:sldId id="317" r:id="rId19"/>
    <p:sldId id="26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23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6" autoAdjust="0"/>
    <p:restoredTop sz="96247" autoAdjust="0"/>
  </p:normalViewPr>
  <p:slideViewPr>
    <p:cSldViewPr snapToGrid="0">
      <p:cViewPr varScale="1">
        <p:scale>
          <a:sx n="80" d="100"/>
          <a:sy n="80" d="100"/>
        </p:scale>
        <p:origin x="782" y="62"/>
      </p:cViewPr>
      <p:guideLst>
        <p:guide orient="horz" pos="2160"/>
        <p:guide pos="3840"/>
      </p:guideLst>
    </p:cSldViewPr>
  </p:slideViewPr>
  <p:notesTextViewPr>
    <p:cViewPr>
      <p:scale>
        <a:sx n="3" d="2"/>
        <a:sy n="3" d="2"/>
      </p:scale>
      <p:origin x="0" y="0"/>
    </p:cViewPr>
  </p:notesTextViewPr>
  <p:notesViewPr>
    <p:cSldViewPr snapToGrid="0">
      <p:cViewPr varScale="1">
        <p:scale>
          <a:sx n="68" d="100"/>
          <a:sy n="68" d="100"/>
        </p:scale>
        <p:origin x="2808"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0E08F2E-5F06-4CE2-A139-452A1382A6F0}" type="datetimeFigureOut">
              <a:rPr lang="en-US"/>
              <a:t>8/31/2026</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828588A-5C4E-401A-AECC-B6F63A9DE965}" type="slidenum">
              <a:rPr/>
              <a:t>‹#›</a:t>
            </a:fld>
            <a:endParaRPr/>
          </a:p>
        </p:txBody>
      </p:sp>
    </p:spTree>
    <p:extLst>
      <p:ext uri="{BB962C8B-B14F-4D97-AF65-F5344CB8AC3E}">
        <p14:creationId xmlns:p14="http://schemas.microsoft.com/office/powerpoint/2010/main" val="10599797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4C5DC6-1594-414D-9341-ABA08739246C}" type="datetimeFigureOut">
              <a:rPr lang="en-US"/>
              <a:t>8/31/2026</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542409-6A04-4DC6-AC3A-D3758287A8F2}" type="slidenum">
              <a:rPr/>
              <a:t>‹#›</a:t>
            </a:fld>
            <a:endParaRPr/>
          </a:p>
        </p:txBody>
      </p:sp>
    </p:spTree>
    <p:extLst>
      <p:ext uri="{BB962C8B-B14F-4D97-AF65-F5344CB8AC3E}">
        <p14:creationId xmlns:p14="http://schemas.microsoft.com/office/powerpoint/2010/main" val="2541150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325E9-6F8F-5AB0-D694-5E77FCCE19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3265E4-192F-8B8F-B037-779CF0115AB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059DDE0-CE9A-1C3A-C78B-B2CAE84581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4C8EEBE-2FE7-6AAA-1A7F-7F852E26A42A}"/>
              </a:ext>
            </a:extLst>
          </p:cNvPr>
          <p:cNvSpPr>
            <a:spLocks noGrp="1"/>
          </p:cNvSpPr>
          <p:nvPr>
            <p:ph type="sldNum" sz="quarter" idx="10"/>
          </p:nvPr>
        </p:nvSpPr>
        <p:spPr/>
        <p:txBody>
          <a:bodyPr/>
          <a:lstStyle/>
          <a:p>
            <a:fld id="{77542409-6A04-4DC6-AC3A-D3758287A8F2}" type="slidenum">
              <a:rPr lang="en-US" smtClean="0"/>
              <a:t>2</a:t>
            </a:fld>
            <a:endParaRPr lang="en-US"/>
          </a:p>
        </p:txBody>
      </p:sp>
    </p:spTree>
    <p:extLst>
      <p:ext uri="{BB962C8B-B14F-4D97-AF65-F5344CB8AC3E}">
        <p14:creationId xmlns:p14="http://schemas.microsoft.com/office/powerpoint/2010/main" val="39644698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77542409-6A04-4DC6-AC3A-D3758287A8F2}" type="slidenum">
              <a:rPr lang="en-150" smtClean="0"/>
              <a:t>3</a:t>
            </a:fld>
            <a:endParaRPr lang="en-150"/>
          </a:p>
        </p:txBody>
      </p:sp>
    </p:spTree>
    <p:extLst>
      <p:ext uri="{BB962C8B-B14F-4D97-AF65-F5344CB8AC3E}">
        <p14:creationId xmlns:p14="http://schemas.microsoft.com/office/powerpoint/2010/main" val="12428270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9CA2C4-AE19-DB78-3F3D-5FAA0A734D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215113-B936-7B89-0D63-5DF946CDB2E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1471E24-8909-6FEA-44F8-C81D4FDF9BDE}"/>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ADE34374-A9FB-791B-D9C7-B0BDD2093690}"/>
              </a:ext>
            </a:extLst>
          </p:cNvPr>
          <p:cNvSpPr>
            <a:spLocks noGrp="1"/>
          </p:cNvSpPr>
          <p:nvPr>
            <p:ph type="sldNum" sz="quarter" idx="5"/>
          </p:nvPr>
        </p:nvSpPr>
        <p:spPr/>
        <p:txBody>
          <a:bodyPr/>
          <a:lstStyle/>
          <a:p>
            <a:fld id="{77542409-6A04-4DC6-AC3A-D3758287A8F2}" type="slidenum">
              <a:rPr lang="en-150" smtClean="0"/>
              <a:t>4</a:t>
            </a:fld>
            <a:endParaRPr lang="en-150"/>
          </a:p>
        </p:txBody>
      </p:sp>
    </p:spTree>
    <p:extLst>
      <p:ext uri="{BB962C8B-B14F-4D97-AF65-F5344CB8AC3E}">
        <p14:creationId xmlns:p14="http://schemas.microsoft.com/office/powerpoint/2010/main" val="37060007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9F6BF-F8FA-7287-275F-8722387505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23F6CB-9361-F82B-B1B9-3A0CE6C59E5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5A8C929-ED85-D8A6-3001-94CE82D0102E}"/>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06880084-E9B3-049B-92A1-D3F9F640079B}"/>
              </a:ext>
            </a:extLst>
          </p:cNvPr>
          <p:cNvSpPr>
            <a:spLocks noGrp="1"/>
          </p:cNvSpPr>
          <p:nvPr>
            <p:ph type="sldNum" sz="quarter" idx="5"/>
          </p:nvPr>
        </p:nvSpPr>
        <p:spPr/>
        <p:txBody>
          <a:bodyPr/>
          <a:lstStyle/>
          <a:p>
            <a:fld id="{77542409-6A04-4DC6-AC3A-D3758287A8F2}" type="slidenum">
              <a:rPr lang="en-150" smtClean="0"/>
              <a:t>5</a:t>
            </a:fld>
            <a:endParaRPr lang="en-150"/>
          </a:p>
        </p:txBody>
      </p:sp>
    </p:spTree>
    <p:extLst>
      <p:ext uri="{BB962C8B-B14F-4D97-AF65-F5344CB8AC3E}">
        <p14:creationId xmlns:p14="http://schemas.microsoft.com/office/powerpoint/2010/main" val="39057147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7542409-6A04-4DC6-AC3A-D3758287A8F2}" type="slidenum">
              <a:rPr lang="en-US" smtClean="0"/>
              <a:t>6</a:t>
            </a:fld>
            <a:endParaRPr lang="en-US"/>
          </a:p>
        </p:txBody>
      </p:sp>
    </p:spTree>
    <p:extLst>
      <p:ext uri="{BB962C8B-B14F-4D97-AF65-F5344CB8AC3E}">
        <p14:creationId xmlns:p14="http://schemas.microsoft.com/office/powerpoint/2010/main" val="29682899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F68A0-160A-3D0E-C6EC-7CFB8F1507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E5F7C1-F409-9DAA-073B-05A78AABE76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9E613F3-A60E-F83F-2588-4747B6ED7889}"/>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9B68D52A-8424-7DFA-B330-FE02FB5BD452}"/>
              </a:ext>
            </a:extLst>
          </p:cNvPr>
          <p:cNvSpPr>
            <a:spLocks noGrp="1"/>
          </p:cNvSpPr>
          <p:nvPr>
            <p:ph type="sldNum" sz="quarter" idx="5"/>
          </p:nvPr>
        </p:nvSpPr>
        <p:spPr/>
        <p:txBody>
          <a:bodyPr/>
          <a:lstStyle/>
          <a:p>
            <a:fld id="{77542409-6A04-4DC6-AC3A-D3758287A8F2}" type="slidenum">
              <a:rPr lang="en-150" smtClean="0"/>
              <a:t>7</a:t>
            </a:fld>
            <a:endParaRPr lang="en-150"/>
          </a:p>
        </p:txBody>
      </p:sp>
    </p:spTree>
    <p:extLst>
      <p:ext uri="{BB962C8B-B14F-4D97-AF65-F5344CB8AC3E}">
        <p14:creationId xmlns:p14="http://schemas.microsoft.com/office/powerpoint/2010/main" val="27310509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971BE-6E5F-B1EC-7F30-3804E60C1F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63DE7E-C4B2-E9BB-41DD-9EB933E5771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45E661C-3B10-A832-A319-3712C06AB338}"/>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4B8F8940-4386-CF17-B909-FF455C39152D}"/>
              </a:ext>
            </a:extLst>
          </p:cNvPr>
          <p:cNvSpPr>
            <a:spLocks noGrp="1"/>
          </p:cNvSpPr>
          <p:nvPr>
            <p:ph type="sldNum" sz="quarter" idx="5"/>
          </p:nvPr>
        </p:nvSpPr>
        <p:spPr/>
        <p:txBody>
          <a:bodyPr/>
          <a:lstStyle/>
          <a:p>
            <a:fld id="{77542409-6A04-4DC6-AC3A-D3758287A8F2}" type="slidenum">
              <a:rPr lang="en-150" smtClean="0"/>
              <a:t>8</a:t>
            </a:fld>
            <a:endParaRPr lang="en-150"/>
          </a:p>
        </p:txBody>
      </p:sp>
    </p:spTree>
    <p:extLst>
      <p:ext uri="{BB962C8B-B14F-4D97-AF65-F5344CB8AC3E}">
        <p14:creationId xmlns:p14="http://schemas.microsoft.com/office/powerpoint/2010/main" val="31915088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971BE-6E5F-B1EC-7F30-3804E60C1F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63DE7E-C4B2-E9BB-41DD-9EB933E5771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45E661C-3B10-A832-A319-3712C06AB338}"/>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4B8F8940-4386-CF17-B909-FF455C39152D}"/>
              </a:ext>
            </a:extLst>
          </p:cNvPr>
          <p:cNvSpPr>
            <a:spLocks noGrp="1"/>
          </p:cNvSpPr>
          <p:nvPr>
            <p:ph type="sldNum" sz="quarter" idx="5"/>
          </p:nvPr>
        </p:nvSpPr>
        <p:spPr/>
        <p:txBody>
          <a:bodyPr/>
          <a:lstStyle/>
          <a:p>
            <a:fld id="{77542409-6A04-4DC6-AC3A-D3758287A8F2}" type="slidenum">
              <a:rPr lang="en-150" smtClean="0"/>
              <a:t>9</a:t>
            </a:fld>
            <a:endParaRPr lang="en-150"/>
          </a:p>
        </p:txBody>
      </p:sp>
    </p:spTree>
    <p:extLst>
      <p:ext uri="{BB962C8B-B14F-4D97-AF65-F5344CB8AC3E}">
        <p14:creationId xmlns:p14="http://schemas.microsoft.com/office/powerpoint/2010/main" val="39117117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971BE-6E5F-B1EC-7F30-3804E60C1F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63DE7E-C4B2-E9BB-41DD-9EB933E5771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45E661C-3B10-A832-A319-3712C06AB338}"/>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4B8F8940-4386-CF17-B909-FF455C39152D}"/>
              </a:ext>
            </a:extLst>
          </p:cNvPr>
          <p:cNvSpPr>
            <a:spLocks noGrp="1"/>
          </p:cNvSpPr>
          <p:nvPr>
            <p:ph type="sldNum" sz="quarter" idx="5"/>
          </p:nvPr>
        </p:nvSpPr>
        <p:spPr/>
        <p:txBody>
          <a:bodyPr/>
          <a:lstStyle/>
          <a:p>
            <a:fld id="{77542409-6A04-4DC6-AC3A-D3758287A8F2}" type="slidenum">
              <a:rPr lang="en-150" smtClean="0"/>
              <a:t>10</a:t>
            </a:fld>
            <a:endParaRPr lang="en-150"/>
          </a:p>
        </p:txBody>
      </p:sp>
    </p:spTree>
    <p:extLst>
      <p:ext uri="{BB962C8B-B14F-4D97-AF65-F5344CB8AC3E}">
        <p14:creationId xmlns:p14="http://schemas.microsoft.com/office/powerpoint/2010/main" val="3629506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971BE-6E5F-B1EC-7F30-3804E60C1F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63DE7E-C4B2-E9BB-41DD-9EB933E5771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45E661C-3B10-A832-A319-3712C06AB338}"/>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4B8F8940-4386-CF17-B909-FF455C39152D}"/>
              </a:ext>
            </a:extLst>
          </p:cNvPr>
          <p:cNvSpPr>
            <a:spLocks noGrp="1"/>
          </p:cNvSpPr>
          <p:nvPr>
            <p:ph type="sldNum" sz="quarter" idx="5"/>
          </p:nvPr>
        </p:nvSpPr>
        <p:spPr/>
        <p:txBody>
          <a:bodyPr/>
          <a:lstStyle/>
          <a:p>
            <a:fld id="{77542409-6A04-4DC6-AC3A-D3758287A8F2}" type="slidenum">
              <a:rPr lang="en-150" smtClean="0"/>
              <a:t>11</a:t>
            </a:fld>
            <a:endParaRPr lang="en-150"/>
          </a:p>
        </p:txBody>
      </p:sp>
    </p:spTree>
    <p:extLst>
      <p:ext uri="{BB962C8B-B14F-4D97-AF65-F5344CB8AC3E}">
        <p14:creationId xmlns:p14="http://schemas.microsoft.com/office/powerpoint/2010/main" val="22228274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971BE-6E5F-B1EC-7F30-3804E60C1F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63DE7E-C4B2-E9BB-41DD-9EB933E5771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45E661C-3B10-A832-A319-3712C06AB338}"/>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4B8F8940-4386-CF17-B909-FF455C39152D}"/>
              </a:ext>
            </a:extLst>
          </p:cNvPr>
          <p:cNvSpPr>
            <a:spLocks noGrp="1"/>
          </p:cNvSpPr>
          <p:nvPr>
            <p:ph type="sldNum" sz="quarter" idx="5"/>
          </p:nvPr>
        </p:nvSpPr>
        <p:spPr/>
        <p:txBody>
          <a:bodyPr/>
          <a:lstStyle/>
          <a:p>
            <a:fld id="{77542409-6A04-4DC6-AC3A-D3758287A8F2}" type="slidenum">
              <a:rPr lang="en-150" smtClean="0"/>
              <a:t>12</a:t>
            </a:fld>
            <a:endParaRPr lang="en-150"/>
          </a:p>
        </p:txBody>
      </p:sp>
    </p:spTree>
    <p:extLst>
      <p:ext uri="{BB962C8B-B14F-4D97-AF65-F5344CB8AC3E}">
        <p14:creationId xmlns:p14="http://schemas.microsoft.com/office/powerpoint/2010/main" val="19122004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971BE-6E5F-B1EC-7F30-3804E60C1F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63DE7E-C4B2-E9BB-41DD-9EB933E5771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45E661C-3B10-A832-A319-3712C06AB338}"/>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4B8F8940-4386-CF17-B909-FF455C39152D}"/>
              </a:ext>
            </a:extLst>
          </p:cNvPr>
          <p:cNvSpPr>
            <a:spLocks noGrp="1"/>
          </p:cNvSpPr>
          <p:nvPr>
            <p:ph type="sldNum" sz="quarter" idx="5"/>
          </p:nvPr>
        </p:nvSpPr>
        <p:spPr/>
        <p:txBody>
          <a:bodyPr/>
          <a:lstStyle/>
          <a:p>
            <a:fld id="{77542409-6A04-4DC6-AC3A-D3758287A8F2}" type="slidenum">
              <a:rPr lang="en-150" smtClean="0"/>
              <a:t>13</a:t>
            </a:fld>
            <a:endParaRPr lang="en-150"/>
          </a:p>
        </p:txBody>
      </p:sp>
    </p:spTree>
    <p:extLst>
      <p:ext uri="{BB962C8B-B14F-4D97-AF65-F5344CB8AC3E}">
        <p14:creationId xmlns:p14="http://schemas.microsoft.com/office/powerpoint/2010/main" val="11436823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971BE-6E5F-B1EC-7F30-3804E60C1F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63DE7E-C4B2-E9BB-41DD-9EB933E5771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45E661C-3B10-A832-A319-3712C06AB338}"/>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4B8F8940-4386-CF17-B909-FF455C39152D}"/>
              </a:ext>
            </a:extLst>
          </p:cNvPr>
          <p:cNvSpPr>
            <a:spLocks noGrp="1"/>
          </p:cNvSpPr>
          <p:nvPr>
            <p:ph type="sldNum" sz="quarter" idx="5"/>
          </p:nvPr>
        </p:nvSpPr>
        <p:spPr/>
        <p:txBody>
          <a:bodyPr/>
          <a:lstStyle/>
          <a:p>
            <a:fld id="{77542409-6A04-4DC6-AC3A-D3758287A8F2}" type="slidenum">
              <a:rPr lang="en-150" smtClean="0"/>
              <a:t>14</a:t>
            </a:fld>
            <a:endParaRPr lang="en-150"/>
          </a:p>
        </p:txBody>
      </p:sp>
    </p:spTree>
    <p:extLst>
      <p:ext uri="{BB962C8B-B14F-4D97-AF65-F5344CB8AC3E}">
        <p14:creationId xmlns:p14="http://schemas.microsoft.com/office/powerpoint/2010/main" val="6502578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971BE-6E5F-B1EC-7F30-3804E60C1F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63DE7E-C4B2-E9BB-41DD-9EB933E5771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45E661C-3B10-A832-A319-3712C06AB338}"/>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4B8F8940-4386-CF17-B909-FF455C39152D}"/>
              </a:ext>
            </a:extLst>
          </p:cNvPr>
          <p:cNvSpPr>
            <a:spLocks noGrp="1"/>
          </p:cNvSpPr>
          <p:nvPr>
            <p:ph type="sldNum" sz="quarter" idx="5"/>
          </p:nvPr>
        </p:nvSpPr>
        <p:spPr/>
        <p:txBody>
          <a:bodyPr/>
          <a:lstStyle/>
          <a:p>
            <a:fld id="{77542409-6A04-4DC6-AC3A-D3758287A8F2}" type="slidenum">
              <a:rPr lang="en-150" smtClean="0"/>
              <a:t>15</a:t>
            </a:fld>
            <a:endParaRPr lang="en-150"/>
          </a:p>
        </p:txBody>
      </p:sp>
    </p:spTree>
    <p:extLst>
      <p:ext uri="{BB962C8B-B14F-4D97-AF65-F5344CB8AC3E}">
        <p14:creationId xmlns:p14="http://schemas.microsoft.com/office/powerpoint/2010/main" val="16469131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971BE-6E5F-B1EC-7F30-3804E60C1F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63DE7E-C4B2-E9BB-41DD-9EB933E5771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45E661C-3B10-A832-A319-3712C06AB338}"/>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4B8F8940-4386-CF17-B909-FF455C39152D}"/>
              </a:ext>
            </a:extLst>
          </p:cNvPr>
          <p:cNvSpPr>
            <a:spLocks noGrp="1"/>
          </p:cNvSpPr>
          <p:nvPr>
            <p:ph type="sldNum" sz="quarter" idx="5"/>
          </p:nvPr>
        </p:nvSpPr>
        <p:spPr/>
        <p:txBody>
          <a:bodyPr/>
          <a:lstStyle/>
          <a:p>
            <a:fld id="{77542409-6A04-4DC6-AC3A-D3758287A8F2}" type="slidenum">
              <a:rPr lang="en-150" smtClean="0"/>
              <a:t>16</a:t>
            </a:fld>
            <a:endParaRPr lang="en-150"/>
          </a:p>
        </p:txBody>
      </p:sp>
    </p:spTree>
    <p:extLst>
      <p:ext uri="{BB962C8B-B14F-4D97-AF65-F5344CB8AC3E}">
        <p14:creationId xmlns:p14="http://schemas.microsoft.com/office/powerpoint/2010/main" val="30577189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971BE-6E5F-B1EC-7F30-3804E60C1F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63DE7E-C4B2-E9BB-41DD-9EB933E5771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45E661C-3B10-A832-A319-3712C06AB338}"/>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4B8F8940-4386-CF17-B909-FF455C39152D}"/>
              </a:ext>
            </a:extLst>
          </p:cNvPr>
          <p:cNvSpPr>
            <a:spLocks noGrp="1"/>
          </p:cNvSpPr>
          <p:nvPr>
            <p:ph type="sldNum" sz="quarter" idx="5"/>
          </p:nvPr>
        </p:nvSpPr>
        <p:spPr/>
        <p:txBody>
          <a:bodyPr/>
          <a:lstStyle/>
          <a:p>
            <a:fld id="{77542409-6A04-4DC6-AC3A-D3758287A8F2}" type="slidenum">
              <a:rPr lang="en-150" smtClean="0"/>
              <a:t>17</a:t>
            </a:fld>
            <a:endParaRPr lang="en-150"/>
          </a:p>
        </p:txBody>
      </p:sp>
    </p:spTree>
    <p:extLst>
      <p:ext uri="{BB962C8B-B14F-4D97-AF65-F5344CB8AC3E}">
        <p14:creationId xmlns:p14="http://schemas.microsoft.com/office/powerpoint/2010/main" val="4799368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971BE-6E5F-B1EC-7F30-3804E60C1F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63DE7E-C4B2-E9BB-41DD-9EB933E5771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45E661C-3B10-A832-A319-3712C06AB338}"/>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4B8F8940-4386-CF17-B909-FF455C39152D}"/>
              </a:ext>
            </a:extLst>
          </p:cNvPr>
          <p:cNvSpPr>
            <a:spLocks noGrp="1"/>
          </p:cNvSpPr>
          <p:nvPr>
            <p:ph type="sldNum" sz="quarter" idx="5"/>
          </p:nvPr>
        </p:nvSpPr>
        <p:spPr/>
        <p:txBody>
          <a:bodyPr/>
          <a:lstStyle/>
          <a:p>
            <a:fld id="{77542409-6A04-4DC6-AC3A-D3758287A8F2}" type="slidenum">
              <a:rPr lang="en-150" smtClean="0"/>
              <a:t>18</a:t>
            </a:fld>
            <a:endParaRPr lang="en-150"/>
          </a:p>
        </p:txBody>
      </p:sp>
    </p:spTree>
    <p:extLst>
      <p:ext uri="{BB962C8B-B14F-4D97-AF65-F5344CB8AC3E}">
        <p14:creationId xmlns:p14="http://schemas.microsoft.com/office/powerpoint/2010/main" val="14958086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7542409-6A04-4DC6-AC3A-D3758287A8F2}" type="slidenum">
              <a:rPr lang="en-GB" smtClean="0"/>
              <a:t>19</a:t>
            </a:fld>
            <a:endParaRPr lang="en-GB"/>
          </a:p>
        </p:txBody>
      </p:sp>
    </p:spTree>
    <p:extLst>
      <p:ext uri="{BB962C8B-B14F-4D97-AF65-F5344CB8AC3E}">
        <p14:creationId xmlns:p14="http://schemas.microsoft.com/office/powerpoint/2010/main" val="39860524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1600200" y="0"/>
            <a:ext cx="5029200" cy="5943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1751777" y="3019706"/>
            <a:ext cx="4846320" cy="2387600"/>
          </a:xfrm>
        </p:spPr>
        <p:txBody>
          <a:bodyPr anchor="b">
            <a:normAutofit/>
          </a:bodyPr>
          <a:lstStyle>
            <a:lvl1pPr algn="l">
              <a:lnSpc>
                <a:spcPct val="90000"/>
              </a:lnSpc>
              <a:defRPr sz="4800">
                <a:solidFill>
                  <a:schemeClr val="bg1"/>
                </a:solidFill>
              </a:defRPr>
            </a:lvl1pPr>
          </a:lstStyle>
          <a:p>
            <a:r>
              <a:rPr lang="en-US"/>
              <a:t>Click to edit Master title style</a:t>
            </a:r>
            <a:endParaRPr/>
          </a:p>
        </p:txBody>
      </p:sp>
      <p:sp>
        <p:nvSpPr>
          <p:cNvPr id="3" name="Subtitle 2"/>
          <p:cNvSpPr>
            <a:spLocks noGrp="1"/>
          </p:cNvSpPr>
          <p:nvPr>
            <p:ph type="subTitle" idx="1"/>
          </p:nvPr>
        </p:nvSpPr>
        <p:spPr>
          <a:xfrm>
            <a:off x="1751777" y="5381894"/>
            <a:ext cx="4846320" cy="448056"/>
          </a:xfrm>
        </p:spPr>
        <p:txBody>
          <a:bodyPr>
            <a:normAutofit/>
          </a:bodyPr>
          <a:lstStyle>
            <a:lvl1pPr marL="0" indent="0" algn="l">
              <a:spcBef>
                <a:spcPts val="0"/>
              </a:spcBef>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pic>
        <p:nvPicPr>
          <p:cNvPr id="8" name="Picture 7" descr="Puffy white clouds in deep blue sky"/>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2057400"/>
            <a:ext cx="1490472" cy="3886200"/>
          </a:xfrm>
          <a:prstGeom prst="rect">
            <a:avLst/>
          </a:prstGeom>
        </p:spPr>
      </p:pic>
      <p:pic>
        <p:nvPicPr>
          <p:cNvPr id="10" name="Picture 9" descr="Closeup of plant shoot"/>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739128" y="2057400"/>
            <a:ext cx="2060767" cy="3886200"/>
          </a:xfrm>
          <a:prstGeom prst="rect">
            <a:avLst/>
          </a:prstGeom>
        </p:spPr>
      </p:pic>
      <p:pic>
        <p:nvPicPr>
          <p:cNvPr id="11" name="Picture 10" descr="Waves"/>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909623" y="2057400"/>
            <a:ext cx="3282696" cy="3886200"/>
          </a:xfrm>
          <a:prstGeom prst="rect">
            <a:avLst/>
          </a:prstGeom>
        </p:spPr>
      </p:pic>
    </p:spTree>
    <p:extLst>
      <p:ext uri="{BB962C8B-B14F-4D97-AF65-F5344CB8AC3E}">
        <p14:creationId xmlns:p14="http://schemas.microsoft.com/office/powerpoint/2010/main" val="698731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Slide Number Placeholder 5"/>
          <p:cNvSpPr>
            <a:spLocks noGrp="1"/>
          </p:cNvSpPr>
          <p:nvPr>
            <p:ph type="sldNum" sz="quarter" idx="12"/>
          </p:nvPr>
        </p:nvSpPr>
        <p:spPr/>
        <p:txBody>
          <a:bodyPr/>
          <a:lstStyle/>
          <a:p>
            <a:fld id="{9CD8D479-8942-46E8-A226-A4E01F7A105C}" type="slidenum">
              <a:rPr/>
              <a:t>‹#›</a:t>
            </a:fld>
            <a:endParaRPr/>
          </a:p>
        </p:txBody>
      </p:sp>
      <p:sp>
        <p:nvSpPr>
          <p:cNvPr id="4" name="Date Placeholder 3"/>
          <p:cNvSpPr>
            <a:spLocks noGrp="1"/>
          </p:cNvSpPr>
          <p:nvPr>
            <p:ph type="dt" sz="half" idx="10"/>
          </p:nvPr>
        </p:nvSpPr>
        <p:spPr/>
        <p:txBody>
          <a:bodyPr/>
          <a:lstStyle/>
          <a:p>
            <a:fld id="{6DD1B487-36FD-4CED-B07A-1A81FC6540B1}" type="datetime1">
              <a:rPr lang="en-US" smtClean="0"/>
              <a:pPr/>
              <a:t>8/31/2026</a:t>
            </a:fld>
            <a:endParaRPr lang="en-US" dirty="0"/>
          </a:p>
        </p:txBody>
      </p:sp>
      <p:sp>
        <p:nvSpPr>
          <p:cNvPr id="5" name="Footer Placeholder 4"/>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3405116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Rectangle 7"/>
          <p:cNvSpPr/>
          <p:nvPr/>
        </p:nvSpPr>
        <p:spPr>
          <a:xfrm>
            <a:off x="1600199" y="2059146"/>
            <a:ext cx="7199696" cy="3886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1751777" y="2263913"/>
            <a:ext cx="6949440" cy="3143393"/>
          </a:xfrm>
        </p:spPr>
        <p:txBody>
          <a:bodyPr anchor="b"/>
          <a:lstStyle>
            <a:lvl1pPr>
              <a:defRPr sz="6000">
                <a:solidFill>
                  <a:schemeClr val="bg1"/>
                </a:solidFill>
              </a:defRPr>
            </a:lvl1pPr>
          </a:lstStyle>
          <a:p>
            <a:r>
              <a:rPr lang="en-US"/>
              <a:t>Click to edit Master title style</a:t>
            </a:r>
            <a:endParaRPr/>
          </a:p>
        </p:txBody>
      </p:sp>
      <p:sp>
        <p:nvSpPr>
          <p:cNvPr id="3" name="Text Placeholder 2"/>
          <p:cNvSpPr>
            <a:spLocks noGrp="1"/>
          </p:cNvSpPr>
          <p:nvPr>
            <p:ph type="body" idx="1"/>
          </p:nvPr>
        </p:nvSpPr>
        <p:spPr>
          <a:xfrm>
            <a:off x="1751777" y="5381893"/>
            <a:ext cx="6949440" cy="449523"/>
          </a:xfrm>
        </p:spPr>
        <p:txBody>
          <a:bodyPr/>
          <a:lstStyle>
            <a:lvl1pPr marL="0" indent="0">
              <a:spcBef>
                <a:spcPts val="0"/>
              </a:spcBef>
              <a:buNone/>
              <a:defRPr sz="2400">
                <a:solidFill>
                  <a:schemeClr val="bg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pic>
        <p:nvPicPr>
          <p:cNvPr id="11" name="Picture 10" descr="Closeup of green plants"/>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2059146"/>
            <a:ext cx="1490472" cy="3886200"/>
          </a:xfrm>
          <a:prstGeom prst="rect">
            <a:avLst/>
          </a:prstGeom>
        </p:spPr>
      </p:pic>
      <p:pic>
        <p:nvPicPr>
          <p:cNvPr id="9" name="Picture 8" descr="Waves"/>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8909623" y="2059146"/>
            <a:ext cx="3282696" cy="3886200"/>
          </a:xfrm>
          <a:prstGeom prst="rect">
            <a:avLst/>
          </a:prstGeom>
        </p:spPr>
      </p:pic>
    </p:spTree>
    <p:extLst>
      <p:ext uri="{BB962C8B-B14F-4D97-AF65-F5344CB8AC3E}">
        <p14:creationId xmlns:p14="http://schemas.microsoft.com/office/powerpoint/2010/main" val="1289894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3768">
          <p15:clr>
            <a:srgbClr val="FDE53C"/>
          </p15:clr>
        </p15:guide>
        <p15:guide id="2" orient="horz" pos="1296">
          <p15:clr>
            <a:srgbClr val="FDE53C"/>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409700" y="1556281"/>
            <a:ext cx="4610099" cy="4620682"/>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6172200" y="1556281"/>
            <a:ext cx="4609775" cy="4620682"/>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Slide Number Placeholder 6"/>
          <p:cNvSpPr>
            <a:spLocks noGrp="1"/>
          </p:cNvSpPr>
          <p:nvPr>
            <p:ph type="sldNum" sz="quarter" idx="12"/>
          </p:nvPr>
        </p:nvSpPr>
        <p:spPr/>
        <p:txBody>
          <a:bodyPr/>
          <a:lstStyle/>
          <a:p>
            <a:fld id="{9CD8D479-8942-46E8-A226-A4E01F7A105C}" type="slidenum">
              <a:rPr/>
              <a:t>‹#›</a:t>
            </a:fld>
            <a:endParaRPr/>
          </a:p>
        </p:txBody>
      </p:sp>
      <p:sp>
        <p:nvSpPr>
          <p:cNvPr id="5" name="Date Placeholder 4"/>
          <p:cNvSpPr>
            <a:spLocks noGrp="1"/>
          </p:cNvSpPr>
          <p:nvPr>
            <p:ph type="dt" sz="half" idx="10"/>
          </p:nvPr>
        </p:nvSpPr>
        <p:spPr/>
        <p:txBody>
          <a:bodyPr/>
          <a:lstStyle/>
          <a:p>
            <a:fld id="{93A66BA0-BF77-43AC-894A-20AD8220B887}" type="datetime1">
              <a:rPr lang="en-US" smtClean="0"/>
              <a:pPr/>
              <a:t>8/31/2026</a:t>
            </a:fld>
            <a:endParaRPr lang="en-US" dirty="0"/>
          </a:p>
        </p:txBody>
      </p:sp>
      <p:sp>
        <p:nvSpPr>
          <p:cNvPr id="6" name="Footer Placeholder 5"/>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278168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409699" y="1554480"/>
            <a:ext cx="4608576" cy="823912"/>
          </a:xfrm>
        </p:spPr>
        <p:txBody>
          <a:bodyPr anchor="b">
            <a:normAutofit/>
          </a:bodyPr>
          <a:lstStyle>
            <a:lvl1pPr marL="0" indent="0">
              <a:spcBef>
                <a:spcPts val="0"/>
              </a:spcBef>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09699" y="2434147"/>
            <a:ext cx="4608576" cy="3811271"/>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6172200" y="1554480"/>
            <a:ext cx="4610100" cy="823912"/>
          </a:xfrm>
        </p:spPr>
        <p:txBody>
          <a:bodyPr anchor="b">
            <a:normAutofit/>
          </a:bodyPr>
          <a:lstStyle>
            <a:lvl1pPr marL="0" indent="0">
              <a:spcBef>
                <a:spcPts val="0"/>
              </a:spcBef>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434147"/>
            <a:ext cx="4610100" cy="3811271"/>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9" name="Slide Number Placeholder 8"/>
          <p:cNvSpPr>
            <a:spLocks noGrp="1"/>
          </p:cNvSpPr>
          <p:nvPr>
            <p:ph type="sldNum" sz="quarter" idx="12"/>
          </p:nvPr>
        </p:nvSpPr>
        <p:spPr/>
        <p:txBody>
          <a:bodyPr/>
          <a:lstStyle/>
          <a:p>
            <a:fld id="{9CD8D479-8942-46E8-A226-A4E01F7A105C}" type="slidenum">
              <a:rPr/>
              <a:t>‹#›</a:t>
            </a:fld>
            <a:endParaRPr dirty="0"/>
          </a:p>
        </p:txBody>
      </p:sp>
      <p:sp>
        <p:nvSpPr>
          <p:cNvPr id="7" name="Date Placeholder 6"/>
          <p:cNvSpPr>
            <a:spLocks noGrp="1"/>
          </p:cNvSpPr>
          <p:nvPr>
            <p:ph type="dt" sz="half" idx="10"/>
          </p:nvPr>
        </p:nvSpPr>
        <p:spPr/>
        <p:txBody>
          <a:bodyPr/>
          <a:lstStyle/>
          <a:p>
            <a:fld id="{94C81B4D-F060-418E-A958-B2BDC1A258F8}" type="datetime1">
              <a:rPr lang="en-US" smtClean="0"/>
              <a:pPr/>
              <a:t>8/31/2026</a:t>
            </a:fld>
            <a:endParaRPr lang="en-US" dirty="0"/>
          </a:p>
        </p:txBody>
      </p:sp>
      <p:sp>
        <p:nvSpPr>
          <p:cNvPr id="8" name="Footer Placeholder 7"/>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2827180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5" name="Slide Number Placeholder 4"/>
          <p:cNvSpPr>
            <a:spLocks noGrp="1"/>
          </p:cNvSpPr>
          <p:nvPr>
            <p:ph type="sldNum" sz="quarter" idx="12"/>
          </p:nvPr>
        </p:nvSpPr>
        <p:spPr/>
        <p:txBody>
          <a:bodyPr/>
          <a:lstStyle/>
          <a:p>
            <a:fld id="{9CD8D479-8942-46E8-A226-A4E01F7A105C}" type="slidenum">
              <a:rPr/>
              <a:t>‹#›</a:t>
            </a:fld>
            <a:endParaRPr/>
          </a:p>
        </p:txBody>
      </p:sp>
      <p:sp>
        <p:nvSpPr>
          <p:cNvPr id="3" name="Date Placeholder 2"/>
          <p:cNvSpPr>
            <a:spLocks noGrp="1"/>
          </p:cNvSpPr>
          <p:nvPr>
            <p:ph type="dt" sz="half" idx="10"/>
          </p:nvPr>
        </p:nvSpPr>
        <p:spPr/>
        <p:txBody>
          <a:bodyPr/>
          <a:lstStyle/>
          <a:p>
            <a:fld id="{9386AC23-C97B-41FB-9B89-C7FE0FB631CA}" type="datetime1">
              <a:rPr lang="en-US" smtClean="0"/>
              <a:pPr/>
              <a:t>8/31/2026</a:t>
            </a:fld>
            <a:endParaRPr lang="en-US" dirty="0"/>
          </a:p>
        </p:txBody>
      </p:sp>
      <p:sp>
        <p:nvSpPr>
          <p:cNvPr id="4" name="Footer Placeholder 3"/>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2465877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CD8D479-8942-46E8-A226-A4E01F7A105C}" type="slidenum">
              <a:rPr/>
              <a:t>‹#›</a:t>
            </a:fld>
            <a:endParaRPr/>
          </a:p>
        </p:txBody>
      </p:sp>
      <p:sp>
        <p:nvSpPr>
          <p:cNvPr id="2" name="Date Placeholder 1"/>
          <p:cNvSpPr>
            <a:spLocks noGrp="1"/>
          </p:cNvSpPr>
          <p:nvPr>
            <p:ph type="dt" sz="half" idx="10"/>
          </p:nvPr>
        </p:nvSpPr>
        <p:spPr/>
        <p:txBody>
          <a:bodyPr/>
          <a:lstStyle/>
          <a:p>
            <a:fld id="{C81B9673-AC7F-4F1F-84E4-F0E5EAAE106D}" type="datetime1">
              <a:rPr lang="en-US" smtClean="0"/>
              <a:pPr/>
              <a:t>8/31/2026</a:t>
            </a:fld>
            <a:endParaRPr lang="en-US" dirty="0"/>
          </a:p>
        </p:txBody>
      </p:sp>
      <p:sp>
        <p:nvSpPr>
          <p:cNvPr id="3" name="Footer Placeholder 2"/>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1107393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82434" y="919616"/>
            <a:ext cx="4155622" cy="2532888"/>
          </a:xfrm>
        </p:spPr>
        <p:txBody>
          <a:bodyPr anchor="b"/>
          <a:lstStyle>
            <a:lvl1pPr>
              <a:defRPr sz="3200"/>
            </a:lvl1pPr>
          </a:lstStyle>
          <a:p>
            <a:r>
              <a:rPr lang="en-US"/>
              <a:t>Click to edit Master title style</a:t>
            </a:r>
            <a:endParaRPr/>
          </a:p>
        </p:txBody>
      </p:sp>
      <p:sp>
        <p:nvSpPr>
          <p:cNvPr id="3" name="Content Placeholder 2"/>
          <p:cNvSpPr>
            <a:spLocks noGrp="1"/>
          </p:cNvSpPr>
          <p:nvPr>
            <p:ph idx="1"/>
          </p:nvPr>
        </p:nvSpPr>
        <p:spPr>
          <a:xfrm>
            <a:off x="1409699" y="915923"/>
            <a:ext cx="5216979" cy="5065776"/>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6682434" y="3502152"/>
            <a:ext cx="4155622" cy="2479548"/>
          </a:xfrm>
        </p:spPr>
        <p:txBody>
          <a:bodyPr>
            <a:normAutofit/>
          </a:bodyPr>
          <a:lstStyle>
            <a:lvl1pPr marL="0" indent="0">
              <a:spcBef>
                <a:spcPts val="9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9CD8D479-8942-46E8-A226-A4E01F7A105C}" type="slidenum">
              <a:rPr/>
              <a:t>‹#›</a:t>
            </a:fld>
            <a:endParaRPr/>
          </a:p>
        </p:txBody>
      </p:sp>
      <p:sp>
        <p:nvSpPr>
          <p:cNvPr id="5" name="Date Placeholder 4"/>
          <p:cNvSpPr>
            <a:spLocks noGrp="1"/>
          </p:cNvSpPr>
          <p:nvPr>
            <p:ph type="dt" sz="half" idx="10"/>
          </p:nvPr>
        </p:nvSpPr>
        <p:spPr/>
        <p:txBody>
          <a:bodyPr/>
          <a:lstStyle/>
          <a:p>
            <a:fld id="{BA2A3310-D664-4933-9402-AB5DB0887727}" type="datetime1">
              <a:rPr lang="en-US" smtClean="0"/>
              <a:pPr/>
              <a:t>8/31/2026</a:t>
            </a:fld>
            <a:endParaRPr lang="en-US" dirty="0"/>
          </a:p>
        </p:txBody>
      </p:sp>
      <p:sp>
        <p:nvSpPr>
          <p:cNvPr id="6" name="Footer Placeholder 5"/>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3023549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82435" y="919616"/>
            <a:ext cx="4155622" cy="2532888"/>
          </a:xfrm>
        </p:spPr>
        <p:txBody>
          <a:bodyPr anchor="b"/>
          <a:lstStyle>
            <a:lvl1pPr>
              <a:defRPr sz="3200"/>
            </a:lvl1pPr>
          </a:lstStyle>
          <a:p>
            <a:r>
              <a:rPr lang="en-US"/>
              <a:t>Click to edit Master title style</a:t>
            </a:r>
            <a:endParaRPr dirty="0"/>
          </a:p>
        </p:txBody>
      </p:sp>
      <p:sp>
        <p:nvSpPr>
          <p:cNvPr id="3" name="Picture Placeholder 2" descr="An empty placeholder to add an image. Click on the placeholder and select the image that you wish to add"/>
          <p:cNvSpPr>
            <a:spLocks noGrp="1"/>
          </p:cNvSpPr>
          <p:nvPr>
            <p:ph type="pic" idx="1"/>
          </p:nvPr>
        </p:nvSpPr>
        <p:spPr>
          <a:xfrm>
            <a:off x="0" y="915923"/>
            <a:ext cx="6626677" cy="5065776"/>
          </a:xfrm>
        </p:spPr>
        <p:txBody>
          <a:bodyPr tIns="1371600">
            <a:normAutofit/>
          </a:bodyPr>
          <a:lstStyle>
            <a:lvl1pPr marL="0" indent="0" algn="ctr">
              <a:spcBef>
                <a:spcPts val="0"/>
              </a:spcBef>
              <a:buNone/>
              <a:defRPr sz="2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6682435" y="3502152"/>
            <a:ext cx="4155622" cy="2479547"/>
          </a:xfrm>
        </p:spPr>
        <p:txBody>
          <a:bodyPr>
            <a:normAutofit/>
          </a:bodyPr>
          <a:lstStyle>
            <a:lvl1pPr marL="0" indent="0">
              <a:spcBef>
                <a:spcPts val="9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9CD8D479-8942-46E8-A226-A4E01F7A105C}" type="slidenum">
              <a:rPr/>
              <a:t>‹#›</a:t>
            </a:fld>
            <a:endParaRPr/>
          </a:p>
        </p:txBody>
      </p:sp>
      <p:sp>
        <p:nvSpPr>
          <p:cNvPr id="5" name="Date Placeholder 4"/>
          <p:cNvSpPr>
            <a:spLocks noGrp="1"/>
          </p:cNvSpPr>
          <p:nvPr>
            <p:ph type="dt" sz="half" idx="10"/>
          </p:nvPr>
        </p:nvSpPr>
        <p:spPr/>
        <p:txBody>
          <a:bodyPr/>
          <a:lstStyle/>
          <a:p>
            <a:fld id="{E1447A63-5E3D-469C-A0D1-119323F4F95E}" type="datetime1">
              <a:rPr lang="en-US" smtClean="0"/>
              <a:pPr/>
              <a:t>8/31/2026</a:t>
            </a:fld>
            <a:endParaRPr lang="en-US" dirty="0"/>
          </a:p>
        </p:txBody>
      </p:sp>
      <p:sp>
        <p:nvSpPr>
          <p:cNvPr id="6" name="Footer Placeholder 5"/>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216422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Slide Number Placeholder 5"/>
          <p:cNvSpPr>
            <a:spLocks noGrp="1"/>
          </p:cNvSpPr>
          <p:nvPr>
            <p:ph type="sldNum" sz="quarter" idx="12"/>
          </p:nvPr>
        </p:nvSpPr>
        <p:spPr/>
        <p:txBody>
          <a:bodyPr/>
          <a:lstStyle/>
          <a:p>
            <a:fld id="{9CD8D479-8942-46E8-A226-A4E01F7A105C}" type="slidenum">
              <a:rPr/>
              <a:t>‹#›</a:t>
            </a:fld>
            <a:endParaRPr/>
          </a:p>
        </p:txBody>
      </p:sp>
      <p:sp>
        <p:nvSpPr>
          <p:cNvPr id="4" name="Date Placeholder 3"/>
          <p:cNvSpPr>
            <a:spLocks noGrp="1"/>
          </p:cNvSpPr>
          <p:nvPr>
            <p:ph type="dt" sz="half" idx="10"/>
          </p:nvPr>
        </p:nvSpPr>
        <p:spPr/>
        <p:txBody>
          <a:bodyPr/>
          <a:lstStyle/>
          <a:p>
            <a:fld id="{C9B55A74-0919-413E-865C-E0E8D1722ED7}" type="datetime1">
              <a:rPr lang="en-US" smtClean="0"/>
              <a:pPr/>
              <a:t>8/31/2026</a:t>
            </a:fld>
            <a:endParaRPr lang="en-US" dirty="0"/>
          </a:p>
        </p:txBody>
      </p:sp>
      <p:sp>
        <p:nvSpPr>
          <p:cNvPr id="5" name="Footer Placeholder 4"/>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720709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190500"/>
            <a:ext cx="2057400" cy="5986463"/>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200" y="190500"/>
            <a:ext cx="7734300" cy="59864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Slide Number Placeholder 5"/>
          <p:cNvSpPr>
            <a:spLocks noGrp="1"/>
          </p:cNvSpPr>
          <p:nvPr>
            <p:ph type="sldNum" sz="quarter" idx="12"/>
          </p:nvPr>
        </p:nvSpPr>
        <p:spPr/>
        <p:txBody>
          <a:bodyPr/>
          <a:lstStyle/>
          <a:p>
            <a:fld id="{9CD8D479-8942-46E8-A226-A4E01F7A105C}" type="slidenum">
              <a:rPr/>
              <a:t>‹#›</a:t>
            </a:fld>
            <a:endParaRPr/>
          </a:p>
        </p:txBody>
      </p:sp>
      <p:sp>
        <p:nvSpPr>
          <p:cNvPr id="4" name="Date Placeholder 3"/>
          <p:cNvSpPr>
            <a:spLocks noGrp="1"/>
          </p:cNvSpPr>
          <p:nvPr>
            <p:ph type="dt" sz="half" idx="10"/>
          </p:nvPr>
        </p:nvSpPr>
        <p:spPr/>
        <p:txBody>
          <a:bodyPr/>
          <a:lstStyle/>
          <a:p>
            <a:fld id="{25BFE46A-5893-4F80-829A-F37AF8AAC03B}" type="datetime1">
              <a:rPr lang="en-US" smtClean="0"/>
              <a:pPr/>
              <a:t>8/31/2026</a:t>
            </a:fld>
            <a:endParaRPr lang="en-US" dirty="0"/>
          </a:p>
        </p:txBody>
      </p:sp>
      <p:sp>
        <p:nvSpPr>
          <p:cNvPr id="5" name="Footer Placeholder 4"/>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1021014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6629400"/>
            <a:ext cx="1499616" cy="228600"/>
          </a:xfrm>
          <a:prstGeom prst="rect">
            <a:avLst/>
          </a:prstGeom>
          <a:gradFill>
            <a:gsLst>
              <a:gs pos="0">
                <a:schemeClr val="accent1">
                  <a:lumMod val="15000"/>
                  <a:lumOff val="85000"/>
                </a:schemeClr>
              </a:gs>
              <a:gs pos="100000">
                <a:schemeClr val="accent1">
                  <a:lumMod val="15000"/>
                  <a:lumOff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1609344" y="6629400"/>
            <a:ext cx="10582656" cy="228600"/>
          </a:xfrm>
          <a:prstGeom prst="rect">
            <a:avLst/>
          </a:prstGeom>
          <a:gradFill>
            <a:gsLst>
              <a:gs pos="0">
                <a:schemeClr val="accent1">
                  <a:lumMod val="35000"/>
                  <a:lumOff val="65000"/>
                </a:schemeClr>
              </a:gs>
              <a:gs pos="100000">
                <a:schemeClr val="accent1">
                  <a:lumMod val="35000"/>
                  <a:lumOff val="6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accent1">
                  <a:lumMod val="75000"/>
                </a:schemeClr>
              </a:solidFill>
            </a:endParaRPr>
          </a:p>
        </p:txBody>
      </p:sp>
      <p:sp>
        <p:nvSpPr>
          <p:cNvPr id="2" name="Title Placeholder 1"/>
          <p:cNvSpPr>
            <a:spLocks noGrp="1"/>
          </p:cNvSpPr>
          <p:nvPr>
            <p:ph type="title"/>
          </p:nvPr>
        </p:nvSpPr>
        <p:spPr>
          <a:xfrm>
            <a:off x="1410026" y="276087"/>
            <a:ext cx="9371949" cy="1183566"/>
          </a:xfrm>
          <a:prstGeom prst="rect">
            <a:avLst/>
          </a:prstGeom>
        </p:spPr>
        <p:txBody>
          <a:bodyPr vert="horz" lIns="91440" tIns="45720" rIns="91440" bIns="45720" rtlCol="0" anchor="b">
            <a:normAutofit/>
          </a:bodyPr>
          <a:lstStyle/>
          <a:p>
            <a:r>
              <a:rPr lang="en-US"/>
              <a:t>Click to edit Master title style</a:t>
            </a:r>
            <a:endParaRPr dirty="0"/>
          </a:p>
        </p:txBody>
      </p:sp>
      <p:sp>
        <p:nvSpPr>
          <p:cNvPr id="3" name="Text Placeholder 2"/>
          <p:cNvSpPr>
            <a:spLocks noGrp="1"/>
          </p:cNvSpPr>
          <p:nvPr>
            <p:ph type="body" idx="1"/>
          </p:nvPr>
        </p:nvSpPr>
        <p:spPr>
          <a:xfrm>
            <a:off x="1410027" y="1566001"/>
            <a:ext cx="9371948" cy="46206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Slide Number Placeholder 5"/>
          <p:cNvSpPr>
            <a:spLocks noGrp="1"/>
          </p:cNvSpPr>
          <p:nvPr>
            <p:ph type="sldNum" sz="quarter" idx="4"/>
          </p:nvPr>
        </p:nvSpPr>
        <p:spPr>
          <a:xfrm>
            <a:off x="0" y="6629400"/>
            <a:ext cx="410402" cy="228600"/>
          </a:xfrm>
          <a:prstGeom prst="rect">
            <a:avLst/>
          </a:prstGeom>
        </p:spPr>
        <p:txBody>
          <a:bodyPr vert="horz" lIns="91440" tIns="45720" rIns="91440" bIns="45720" rtlCol="0" anchor="ctr"/>
          <a:lstStyle>
            <a:lvl1pPr algn="r">
              <a:defRPr sz="1100">
                <a:solidFill>
                  <a:schemeClr val="accent1">
                    <a:lumMod val="50000"/>
                  </a:schemeClr>
                </a:solidFill>
              </a:defRPr>
            </a:lvl1pPr>
          </a:lstStyle>
          <a:p>
            <a:fld id="{9CD8D479-8942-46E8-A226-A4E01F7A105C}" type="slidenum">
              <a:rPr lang="en-US" smtClean="0"/>
              <a:pPr/>
              <a:t>‹#›</a:t>
            </a:fld>
            <a:endParaRPr lang="en-US" dirty="0"/>
          </a:p>
        </p:txBody>
      </p:sp>
      <p:sp>
        <p:nvSpPr>
          <p:cNvPr id="4" name="Date Placeholder 3"/>
          <p:cNvSpPr>
            <a:spLocks noGrp="1"/>
          </p:cNvSpPr>
          <p:nvPr>
            <p:ph type="dt" sz="half" idx="2"/>
          </p:nvPr>
        </p:nvSpPr>
        <p:spPr>
          <a:xfrm>
            <a:off x="453403" y="6629400"/>
            <a:ext cx="1000662" cy="228600"/>
          </a:xfrm>
          <a:prstGeom prst="rect">
            <a:avLst/>
          </a:prstGeom>
        </p:spPr>
        <p:txBody>
          <a:bodyPr vert="horz" lIns="91440" tIns="45720" rIns="91440" bIns="45720" rtlCol="0" anchor="ctr"/>
          <a:lstStyle>
            <a:lvl1pPr algn="r">
              <a:defRPr sz="1100">
                <a:solidFill>
                  <a:schemeClr val="accent1">
                    <a:lumMod val="50000"/>
                  </a:schemeClr>
                </a:solidFill>
              </a:defRPr>
            </a:lvl1pPr>
          </a:lstStyle>
          <a:p>
            <a:fld id="{1E56E745-E731-42F7-BC46-83DD513FC98F}" type="datetime1">
              <a:rPr lang="en-US" smtClean="0"/>
              <a:pPr/>
              <a:t>8/31/2026</a:t>
            </a:fld>
            <a:endParaRPr lang="en-US" dirty="0"/>
          </a:p>
        </p:txBody>
      </p:sp>
      <p:sp>
        <p:nvSpPr>
          <p:cNvPr id="5" name="Footer Placeholder 4"/>
          <p:cNvSpPr>
            <a:spLocks noGrp="1"/>
          </p:cNvSpPr>
          <p:nvPr>
            <p:ph type="ftr" sz="quarter" idx="3"/>
          </p:nvPr>
        </p:nvSpPr>
        <p:spPr>
          <a:xfrm>
            <a:off x="1637716" y="6629400"/>
            <a:ext cx="9144259" cy="228600"/>
          </a:xfrm>
          <a:prstGeom prst="rect">
            <a:avLst/>
          </a:prstGeom>
        </p:spPr>
        <p:txBody>
          <a:bodyPr vert="horz" lIns="91440" tIns="45720" rIns="91440" bIns="45720" rtlCol="0" anchor="ctr"/>
          <a:lstStyle>
            <a:lvl1pPr algn="l">
              <a:defRPr sz="1100">
                <a:solidFill>
                  <a:schemeClr val="accent1">
                    <a:lumMod val="50000"/>
                  </a:schemeClr>
                </a:solidFill>
              </a:defRPr>
            </a:lvl1pPr>
          </a:lstStyle>
          <a:p>
            <a:r>
              <a:rPr lang="en-US"/>
              <a:t>Add a footer</a:t>
            </a:r>
            <a:endParaRPr lang="en-US" dirty="0"/>
          </a:p>
        </p:txBody>
      </p:sp>
    </p:spTree>
    <p:extLst>
      <p:ext uri="{BB962C8B-B14F-4D97-AF65-F5344CB8AC3E}">
        <p14:creationId xmlns:p14="http://schemas.microsoft.com/office/powerpoint/2010/main" val="28660464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p:titleStyle>
    <p:body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mn-lt"/>
          <a:ea typeface="+mn-ea"/>
          <a:cs typeface="+mn-cs"/>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mn-lt"/>
          <a:ea typeface="+mn-ea"/>
          <a:cs typeface="+mn-cs"/>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14.jp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8.jpeg"/><Relationship Id="rId5" Type="http://schemas.openxmlformats.org/officeDocument/2006/relationships/image" Target="../media/image17.jp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20.jpeg"/><Relationship Id="rId5" Type="http://schemas.openxmlformats.org/officeDocument/2006/relationships/image" Target="../media/image19.jp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22.jpeg"/><Relationship Id="rId5" Type="http://schemas.openxmlformats.org/officeDocument/2006/relationships/image" Target="../media/image21.jp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24.png"/><Relationship Id="rId5" Type="http://schemas.openxmlformats.org/officeDocument/2006/relationships/image" Target="../media/image23.jp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26.jpeg"/><Relationship Id="rId5" Type="http://schemas.openxmlformats.org/officeDocument/2006/relationships/image" Target="../media/image25.jp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27.jp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28.webp"/><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29.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30.JPE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31.JPEG"/><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28.webp"/><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9.xml"/><Relationship Id="rId6" Type="http://schemas.openxmlformats.org/officeDocument/2006/relationships/image" Target="../media/image12.png"/><Relationship Id="rId5" Type="http://schemas.openxmlformats.org/officeDocument/2006/relationships/image" Target="../media/image6.png"/><Relationship Id="rId4" Type="http://schemas.openxmlformats.org/officeDocument/2006/relationships/hyperlink" Target="mailto:ivan.svrkota@irmbor.co.r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F002C-EE69-22D9-99C0-ADB92145FBBE}"/>
              </a:ext>
            </a:extLst>
          </p:cNvPr>
          <p:cNvSpPr>
            <a:spLocks noGrp="1"/>
          </p:cNvSpPr>
          <p:nvPr>
            <p:ph type="title"/>
          </p:nvPr>
        </p:nvSpPr>
        <p:spPr>
          <a:xfrm>
            <a:off x="1410025" y="2244705"/>
            <a:ext cx="9371949" cy="1183566"/>
          </a:xfrm>
        </p:spPr>
        <p:txBody>
          <a:bodyPr>
            <a:normAutofit fontScale="90000"/>
          </a:bodyPr>
          <a:lstStyle/>
          <a:p>
            <a:pPr algn="ctr"/>
            <a:r>
              <a:rPr lang="en-US" b="1" dirty="0"/>
              <a:t>Environmental risk assessment from mining activities as a result of tailings storage in the </a:t>
            </a:r>
            <a:r>
              <a:rPr lang="en-US" b="1" dirty="0" err="1"/>
              <a:t>crossborder</a:t>
            </a:r>
            <a:r>
              <a:rPr lang="en-US" b="1" dirty="0"/>
              <a:t> area Romania-Serbia – ERA-MIN_RO-SRB</a:t>
            </a:r>
          </a:p>
        </p:txBody>
      </p:sp>
      <p:sp>
        <p:nvSpPr>
          <p:cNvPr id="4" name="Slide Number Placeholder 3">
            <a:extLst>
              <a:ext uri="{FF2B5EF4-FFF2-40B4-BE49-F238E27FC236}">
                <a16:creationId xmlns:a16="http://schemas.microsoft.com/office/drawing/2014/main" id="{373101B8-FBAA-8824-45B0-08F7092A3FC9}"/>
              </a:ext>
            </a:extLst>
          </p:cNvPr>
          <p:cNvSpPr>
            <a:spLocks noGrp="1"/>
          </p:cNvSpPr>
          <p:nvPr>
            <p:ph type="sldNum" sz="quarter" idx="12"/>
          </p:nvPr>
        </p:nvSpPr>
        <p:spPr/>
        <p:txBody>
          <a:bodyPr/>
          <a:lstStyle/>
          <a:p>
            <a:fld id="{9CD8D479-8942-46E8-A226-A4E01F7A105C}" type="slidenum">
              <a:rPr lang="en-US" smtClean="0"/>
              <a:t>1</a:t>
            </a:fld>
            <a:endParaRPr lang="en-US"/>
          </a:p>
        </p:txBody>
      </p:sp>
      <p:sp>
        <p:nvSpPr>
          <p:cNvPr id="5" name="Date Placeholder 4">
            <a:extLst>
              <a:ext uri="{FF2B5EF4-FFF2-40B4-BE49-F238E27FC236}">
                <a16:creationId xmlns:a16="http://schemas.microsoft.com/office/drawing/2014/main" id="{9E183EE5-E2F1-7B6C-A16E-71D82768885D}"/>
              </a:ext>
            </a:extLst>
          </p:cNvPr>
          <p:cNvSpPr>
            <a:spLocks noGrp="1"/>
          </p:cNvSpPr>
          <p:nvPr>
            <p:ph type="dt" sz="half" idx="10"/>
          </p:nvPr>
        </p:nvSpPr>
        <p:spPr/>
        <p:txBody>
          <a:bodyPr/>
          <a:lstStyle/>
          <a:p>
            <a:fld id="{6DD1B487-36FD-4CED-B07A-1A81FC6540B1}" type="datetime1">
              <a:rPr lang="en-US" smtClean="0"/>
              <a:pPr/>
              <a:t>8/31/2026</a:t>
            </a:fld>
            <a:endParaRPr lang="en-US" dirty="0"/>
          </a:p>
        </p:txBody>
      </p:sp>
      <p:sp>
        <p:nvSpPr>
          <p:cNvPr id="7" name="Title 1">
            <a:extLst>
              <a:ext uri="{FF2B5EF4-FFF2-40B4-BE49-F238E27FC236}">
                <a16:creationId xmlns:a16="http://schemas.microsoft.com/office/drawing/2014/main" id="{B0FFD6D9-424E-3A2B-71E2-0E8C99458976}"/>
              </a:ext>
            </a:extLst>
          </p:cNvPr>
          <p:cNvSpPr txBox="1">
            <a:spLocks/>
          </p:cNvSpPr>
          <p:nvPr/>
        </p:nvSpPr>
        <p:spPr>
          <a:xfrm>
            <a:off x="1310438" y="4772088"/>
            <a:ext cx="9371949" cy="1183566"/>
          </a:xfrm>
          <a:prstGeom prst="rect">
            <a:avLst/>
          </a:prstGeom>
        </p:spPr>
        <p:txBody>
          <a:bodyPr vert="horz" lIns="91440" tIns="45720" rIns="91440" bIns="45720" rtlCol="0" anchor="b">
            <a:noAutofit/>
          </a:bodyPr>
          <a:lst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a:lstStyle>
          <a:p>
            <a:pPr algn="ctr"/>
            <a:r>
              <a:rPr lang="en-US" sz="3100" b="1" dirty="0"/>
              <a:t>Procena </a:t>
            </a:r>
            <a:r>
              <a:rPr lang="en-US" sz="3100" b="1" dirty="0" err="1"/>
              <a:t>ekoloških</a:t>
            </a:r>
            <a:r>
              <a:rPr lang="en-US" sz="3100" b="1" dirty="0"/>
              <a:t> </a:t>
            </a:r>
            <a:r>
              <a:rPr lang="en-US" sz="3100" b="1" dirty="0" err="1"/>
              <a:t>rizika</a:t>
            </a:r>
            <a:r>
              <a:rPr lang="en-US" sz="3100" b="1" dirty="0"/>
              <a:t> </a:t>
            </a:r>
            <a:r>
              <a:rPr lang="en-US" sz="3100" b="1" dirty="0" err="1"/>
              <a:t>rudarskih</a:t>
            </a:r>
            <a:r>
              <a:rPr lang="en-US" sz="3100" b="1" dirty="0"/>
              <a:t> </a:t>
            </a:r>
            <a:r>
              <a:rPr lang="en-US" sz="3100" b="1" dirty="0" err="1"/>
              <a:t>aktivnosti</a:t>
            </a:r>
            <a:r>
              <a:rPr lang="en-US" sz="3100" b="1" dirty="0"/>
              <a:t> </a:t>
            </a:r>
            <a:r>
              <a:rPr lang="en-US" sz="3100" b="1" dirty="0" err="1"/>
              <a:t>usled</a:t>
            </a:r>
            <a:r>
              <a:rPr lang="en-US" sz="3100" b="1" dirty="0"/>
              <a:t> </a:t>
            </a:r>
            <a:r>
              <a:rPr lang="en-US" sz="3100" b="1" dirty="0" err="1"/>
              <a:t>odlaganja</a:t>
            </a:r>
            <a:r>
              <a:rPr lang="en-US" sz="3100" b="1" dirty="0"/>
              <a:t> </a:t>
            </a:r>
            <a:r>
              <a:rPr lang="en-US" sz="3100" b="1" dirty="0" err="1"/>
              <a:t>jalovine</a:t>
            </a:r>
            <a:r>
              <a:rPr lang="en-US" sz="3100" b="1" dirty="0"/>
              <a:t> u </a:t>
            </a:r>
            <a:r>
              <a:rPr lang="en-US" sz="3100" b="1" dirty="0" err="1"/>
              <a:t>prekograničnom</a:t>
            </a:r>
            <a:r>
              <a:rPr lang="en-US" sz="3100" b="1" dirty="0"/>
              <a:t> </a:t>
            </a:r>
            <a:r>
              <a:rPr lang="en-US" sz="3100" b="1" dirty="0" err="1"/>
              <a:t>području</a:t>
            </a:r>
            <a:r>
              <a:rPr lang="en-US" sz="3100" b="1" dirty="0"/>
              <a:t> </a:t>
            </a:r>
            <a:r>
              <a:rPr lang="en-US" sz="3100" b="1" dirty="0" err="1"/>
              <a:t>Rumunije</a:t>
            </a:r>
            <a:r>
              <a:rPr lang="en-US" sz="3100" b="1" dirty="0"/>
              <a:t> </a:t>
            </a:r>
            <a:r>
              <a:rPr lang="en-US" sz="3100" b="1" dirty="0" err="1"/>
              <a:t>i</a:t>
            </a:r>
            <a:r>
              <a:rPr lang="en-US" sz="3100" b="1" dirty="0"/>
              <a:t> </a:t>
            </a:r>
            <a:r>
              <a:rPr lang="en-US" sz="3100" b="1" dirty="0" err="1"/>
              <a:t>Srbije</a:t>
            </a:r>
            <a:r>
              <a:rPr lang="en-US" sz="3100" b="1" dirty="0"/>
              <a:t> – ERA-MIN_RO-SRB</a:t>
            </a:r>
          </a:p>
        </p:txBody>
      </p:sp>
      <p:pic>
        <p:nvPicPr>
          <p:cNvPr id="8" name="Picture 7" descr="A blue flag with yellow stars on it">
            <a:extLst>
              <a:ext uri="{FF2B5EF4-FFF2-40B4-BE49-F238E27FC236}">
                <a16:creationId xmlns:a16="http://schemas.microsoft.com/office/drawing/2014/main" id="{891A6C54-0633-4342-6FF2-F3A1188D8F2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5201" y="131292"/>
            <a:ext cx="5791212" cy="1740412"/>
          </a:xfrm>
          <a:prstGeom prst="rect">
            <a:avLst/>
          </a:prstGeom>
        </p:spPr>
      </p:pic>
      <p:pic>
        <p:nvPicPr>
          <p:cNvPr id="9" name="Picture 8" descr="A green circle with white lines on it&#10;&#10;Description automatically generated">
            <a:extLst>
              <a:ext uri="{FF2B5EF4-FFF2-40B4-BE49-F238E27FC236}">
                <a16:creationId xmlns:a16="http://schemas.microsoft.com/office/drawing/2014/main" id="{B2232DB2-4245-9D28-B030-5C29D90CF63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97888" y="131292"/>
            <a:ext cx="1368171" cy="1368171"/>
          </a:xfrm>
          <a:prstGeom prst="rect">
            <a:avLst/>
          </a:prstGeom>
        </p:spPr>
      </p:pic>
      <p:sp>
        <p:nvSpPr>
          <p:cNvPr id="10" name="Title 1">
            <a:extLst>
              <a:ext uri="{FF2B5EF4-FFF2-40B4-BE49-F238E27FC236}">
                <a16:creationId xmlns:a16="http://schemas.microsoft.com/office/drawing/2014/main" id="{3099858E-FDF8-9A5B-BC43-C6CCF2CB0FB2}"/>
              </a:ext>
            </a:extLst>
          </p:cNvPr>
          <p:cNvSpPr txBox="1">
            <a:spLocks/>
          </p:cNvSpPr>
          <p:nvPr/>
        </p:nvSpPr>
        <p:spPr>
          <a:xfrm>
            <a:off x="1171289" y="3066986"/>
            <a:ext cx="9371949" cy="1183566"/>
          </a:xfrm>
          <a:prstGeom prst="rect">
            <a:avLst/>
          </a:prstGeom>
        </p:spPr>
        <p:txBody>
          <a:bodyPr vert="horz" lIns="91440" tIns="45720" rIns="91440" bIns="45720" rtlCol="0" anchor="b">
            <a:normAutofit fontScale="97500"/>
          </a:bodyPr>
          <a:lst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a:lstStyle>
          <a:p>
            <a:pPr algn="ctr"/>
            <a:r>
              <a:rPr lang="en-US" b="1" dirty="0">
                <a:solidFill>
                  <a:srgbClr val="0B23D3"/>
                </a:solidFill>
                <a:latin typeface="Abadi" panose="020F0502020204030204" pitchFamily="34" charset="0"/>
              </a:rPr>
              <a:t>RORS00063</a:t>
            </a:r>
          </a:p>
        </p:txBody>
      </p:sp>
      <p:pic>
        <p:nvPicPr>
          <p:cNvPr id="11" name="Picture 10" descr="A logo of a test tube&#10;&#10;Description automatically generated">
            <a:extLst>
              <a:ext uri="{FF2B5EF4-FFF2-40B4-BE49-F238E27FC236}">
                <a16:creationId xmlns:a16="http://schemas.microsoft.com/office/drawing/2014/main" id="{2F42C127-25E3-784A-5064-8A72C21FAC1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8616" y="3273372"/>
            <a:ext cx="1021409" cy="1237948"/>
          </a:xfrm>
          <a:prstGeom prst="rect">
            <a:avLst/>
          </a:prstGeom>
        </p:spPr>
      </p:pic>
      <p:pic>
        <p:nvPicPr>
          <p:cNvPr id="12" name="Picture 11" descr="A blue background with white text&#10;&#10;Description automatically generated">
            <a:extLst>
              <a:ext uri="{FF2B5EF4-FFF2-40B4-BE49-F238E27FC236}">
                <a16:creationId xmlns:a16="http://schemas.microsoft.com/office/drawing/2014/main" id="{F160F78B-A41E-4928-0E0A-DA035C28C83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46241" y="3476167"/>
            <a:ext cx="2193994" cy="726488"/>
          </a:xfrm>
          <a:prstGeom prst="rect">
            <a:avLst/>
          </a:prstGeom>
        </p:spPr>
      </p:pic>
    </p:spTree>
    <p:extLst>
      <p:ext uri="{BB962C8B-B14F-4D97-AF65-F5344CB8AC3E}">
        <p14:creationId xmlns:p14="http://schemas.microsoft.com/office/powerpoint/2010/main" val="2690150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AB978D-2F2F-B0F9-36FC-5D8B7C180C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AF2427-6878-E62B-8492-E393F7D60DB5}"/>
              </a:ext>
            </a:extLst>
          </p:cNvPr>
          <p:cNvSpPr>
            <a:spLocks noGrp="1"/>
          </p:cNvSpPr>
          <p:nvPr>
            <p:ph type="ctrTitle"/>
          </p:nvPr>
        </p:nvSpPr>
        <p:spPr>
          <a:xfrm>
            <a:off x="1765200" y="3204084"/>
            <a:ext cx="4846320" cy="2387600"/>
          </a:xfrm>
        </p:spPr>
        <p:txBody>
          <a:bodyPr>
            <a:normAutofit fontScale="90000"/>
          </a:bodyPr>
          <a:lstStyle/>
          <a:p>
            <a:pPr algn="ctr"/>
            <a:r>
              <a:rPr lang="en-US" dirty="0"/>
              <a:t>Mining Activities Overview in </a:t>
            </a:r>
            <a:r>
              <a:rPr lang="sr-Latn-RS" dirty="0"/>
              <a:t>the </a:t>
            </a:r>
            <a:r>
              <a:rPr lang="en-US" dirty="0" err="1"/>
              <a:t>Bor</a:t>
            </a:r>
            <a:r>
              <a:rPr lang="en-US" dirty="0"/>
              <a:t> Area and Planned Future Activities</a:t>
            </a:r>
            <a:endParaRPr lang="en-US" b="1" dirty="0"/>
          </a:p>
        </p:txBody>
      </p:sp>
      <p:sp>
        <p:nvSpPr>
          <p:cNvPr id="6" name="Subtitle 2">
            <a:extLst>
              <a:ext uri="{FF2B5EF4-FFF2-40B4-BE49-F238E27FC236}">
                <a16:creationId xmlns:a16="http://schemas.microsoft.com/office/drawing/2014/main" id="{C7D764D9-C2CE-C57C-3031-7505889C4774}"/>
              </a:ext>
            </a:extLst>
          </p:cNvPr>
          <p:cNvSpPr>
            <a:spLocks noGrp="1"/>
          </p:cNvSpPr>
          <p:nvPr>
            <p:ph type="subTitle" idx="1"/>
          </p:nvPr>
        </p:nvSpPr>
        <p:spPr>
          <a:xfrm>
            <a:off x="816827" y="6077015"/>
            <a:ext cx="5794693" cy="719138"/>
          </a:xfrm>
        </p:spPr>
        <p:txBody>
          <a:bodyPr>
            <a:normAutofit/>
          </a:bodyPr>
          <a:lstStyle/>
          <a:p>
            <a:pPr algn="ctr"/>
            <a:r>
              <a:rPr lang="sr-Latn-RS" sz="2000" b="1" dirty="0">
                <a:solidFill>
                  <a:srgbClr val="00B050"/>
                </a:solidFill>
              </a:rPr>
              <a:t>Ivan Svrkota</a:t>
            </a:r>
            <a:r>
              <a:rPr sz="2000" b="1" dirty="0">
                <a:solidFill>
                  <a:srgbClr val="00B050"/>
                </a:solidFill>
              </a:rPr>
              <a:t>–Project Engineer</a:t>
            </a:r>
          </a:p>
          <a:p>
            <a:pPr algn="ctr"/>
            <a:r>
              <a:rPr sz="2000" b="1" dirty="0">
                <a:solidFill>
                  <a:srgbClr val="00B050"/>
                </a:solidFill>
              </a:rPr>
              <a:t>Mining and Metallurgy Institute </a:t>
            </a:r>
            <a:r>
              <a:rPr sz="2000" b="1" dirty="0" err="1">
                <a:solidFill>
                  <a:srgbClr val="00B050"/>
                </a:solidFill>
              </a:rPr>
              <a:t>Bor</a:t>
            </a:r>
            <a:endParaRPr b="1" dirty="0">
              <a:solidFill>
                <a:srgbClr val="00B050"/>
              </a:solidFill>
            </a:endParaRPr>
          </a:p>
        </p:txBody>
      </p:sp>
      <p:pic>
        <p:nvPicPr>
          <p:cNvPr id="9" name="Picture 8" descr="A blue flag with yellow stars on it">
            <a:extLst>
              <a:ext uri="{FF2B5EF4-FFF2-40B4-BE49-F238E27FC236}">
                <a16:creationId xmlns:a16="http://schemas.microsoft.com/office/drawing/2014/main" id="{41B987C0-60D4-356B-98CA-F4C3D91E75F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2714" y="61847"/>
            <a:ext cx="5791212" cy="1740412"/>
          </a:xfrm>
          <a:prstGeom prst="rect">
            <a:avLst/>
          </a:prstGeom>
        </p:spPr>
      </p:pic>
      <p:pic>
        <p:nvPicPr>
          <p:cNvPr id="11" name="Picture 10" descr="A green circle with white lines on it&#10;&#10;Description automatically generated">
            <a:extLst>
              <a:ext uri="{FF2B5EF4-FFF2-40B4-BE49-F238E27FC236}">
                <a16:creationId xmlns:a16="http://schemas.microsoft.com/office/drawing/2014/main" id="{95080168-6717-DAEA-46E6-CFA7E26AAB5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25027" y="179006"/>
            <a:ext cx="2108584" cy="2108584"/>
          </a:xfrm>
          <a:prstGeom prst="rect">
            <a:avLst/>
          </a:prstGeom>
        </p:spPr>
      </p:pic>
      <p:pic>
        <p:nvPicPr>
          <p:cNvPr id="13" name="Picture 12" descr="A logo of a test tube&#10;&#10;Description automatically generated">
            <a:extLst>
              <a:ext uri="{FF2B5EF4-FFF2-40B4-BE49-F238E27FC236}">
                <a16:creationId xmlns:a16="http://schemas.microsoft.com/office/drawing/2014/main" id="{F84B70D5-ACB8-5D89-5B8F-0D1A20B6017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0153" y="362710"/>
            <a:ext cx="593348" cy="719138"/>
          </a:xfrm>
          <a:prstGeom prst="rect">
            <a:avLst/>
          </a:prstGeom>
        </p:spPr>
      </p:pic>
      <p:pic>
        <p:nvPicPr>
          <p:cNvPr id="15" name="Picture 14" descr="A blue background with white text&#10;&#10;Description automatically generated">
            <a:extLst>
              <a:ext uri="{FF2B5EF4-FFF2-40B4-BE49-F238E27FC236}">
                <a16:creationId xmlns:a16="http://schemas.microsoft.com/office/drawing/2014/main" id="{F5B4B78A-EF62-CE5D-C93C-6F4B9264FD8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7872" y="1188720"/>
            <a:ext cx="1237910" cy="409904"/>
          </a:xfrm>
          <a:prstGeom prst="rect">
            <a:avLst/>
          </a:prstGeom>
        </p:spPr>
      </p:pic>
      <p:pic>
        <p:nvPicPr>
          <p:cNvPr id="17" name="Picture 16" descr="A logo with text and a boat">
            <a:extLst>
              <a:ext uri="{FF2B5EF4-FFF2-40B4-BE49-F238E27FC236}">
                <a16:creationId xmlns:a16="http://schemas.microsoft.com/office/drawing/2014/main" id="{BF99C6AC-B7ED-48FF-CD31-4D332D63269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36840" y="4941086"/>
            <a:ext cx="3175848" cy="1331342"/>
          </a:xfrm>
          <a:prstGeom prst="rect">
            <a:avLst/>
          </a:prstGeom>
        </p:spPr>
      </p:pic>
    </p:spTree>
    <p:extLst>
      <p:ext uri="{BB962C8B-B14F-4D97-AF65-F5344CB8AC3E}">
        <p14:creationId xmlns:p14="http://schemas.microsoft.com/office/powerpoint/2010/main" val="213792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4031" y="466725"/>
            <a:ext cx="3190549" cy="843271"/>
          </a:xfrm>
        </p:spPr>
        <p:txBody>
          <a:bodyPr anchor="b">
            <a:normAutofit/>
          </a:bodyPr>
          <a:lstStyle/>
          <a:p>
            <a:r>
              <a:rPr lang="sr-Latn-RS" b="1" dirty="0"/>
              <a:t>Introduction</a:t>
            </a:r>
          </a:p>
        </p:txBody>
      </p:sp>
      <p:sp>
        <p:nvSpPr>
          <p:cNvPr id="35" name="Slide Number Placeholder 4">
            <a:extLst>
              <a:ext uri="{FF2B5EF4-FFF2-40B4-BE49-F238E27FC236}">
                <a16:creationId xmlns:a16="http://schemas.microsoft.com/office/drawing/2014/main" id="{F0C44944-2439-BCC9-2B45-2698CE1DB79E}"/>
              </a:ext>
            </a:extLst>
          </p:cNvPr>
          <p:cNvSpPr>
            <a:spLocks noGrp="1"/>
          </p:cNvSpPr>
          <p:nvPr>
            <p:ph type="sldNum" sz="quarter" idx="12"/>
          </p:nvPr>
        </p:nvSpPr>
        <p:spPr>
          <a:xfrm>
            <a:off x="0" y="6629400"/>
            <a:ext cx="410402" cy="228600"/>
          </a:xfrm>
        </p:spPr>
        <p:txBody>
          <a:bodyPr/>
          <a:lstStyle/>
          <a:p>
            <a:pPr>
              <a:spcAft>
                <a:spcPts val="600"/>
              </a:spcAft>
            </a:pPr>
            <a:fld id="{9CD8D479-8942-46E8-A226-A4E01F7A105C}" type="slidenum">
              <a:rPr lang="en-US"/>
              <a:pPr>
                <a:spcAft>
                  <a:spcPts val="600"/>
                </a:spcAft>
              </a:pPr>
              <a:t>3</a:t>
            </a:fld>
            <a:endParaRPr lang="en-US"/>
          </a:p>
        </p:txBody>
      </p:sp>
      <p:sp>
        <p:nvSpPr>
          <p:cNvPr id="36" name="Date Placeholder 5">
            <a:extLst>
              <a:ext uri="{FF2B5EF4-FFF2-40B4-BE49-F238E27FC236}">
                <a16:creationId xmlns:a16="http://schemas.microsoft.com/office/drawing/2014/main" id="{7C93757D-EF72-D6E2-61C8-BDEB81B767CD}"/>
              </a:ext>
            </a:extLst>
          </p:cNvPr>
          <p:cNvSpPr>
            <a:spLocks noGrp="1"/>
          </p:cNvSpPr>
          <p:nvPr>
            <p:ph type="dt" sz="half" idx="10"/>
          </p:nvPr>
        </p:nvSpPr>
        <p:spPr>
          <a:xfrm>
            <a:off x="453403" y="6629400"/>
            <a:ext cx="1000662" cy="228600"/>
          </a:xfrm>
        </p:spPr>
        <p:txBody>
          <a:bodyPr/>
          <a:lstStyle/>
          <a:p>
            <a:pPr>
              <a:spcAft>
                <a:spcPts val="600"/>
              </a:spcAft>
            </a:pPr>
            <a:r>
              <a:rPr lang="sr-Latn-RS" dirty="0" smtClean="0"/>
              <a:t>31/8/2026</a:t>
            </a:r>
            <a:endParaRPr lang="en-US" dirty="0"/>
          </a:p>
        </p:txBody>
      </p:sp>
      <p:sp>
        <p:nvSpPr>
          <p:cNvPr id="37" name="Footer Placeholder 6">
            <a:extLst>
              <a:ext uri="{FF2B5EF4-FFF2-40B4-BE49-F238E27FC236}">
                <a16:creationId xmlns:a16="http://schemas.microsoft.com/office/drawing/2014/main" id="{3CF81A5E-2A02-84C3-C861-E0C7B6B571A3}"/>
              </a:ext>
            </a:extLst>
          </p:cNvPr>
          <p:cNvSpPr>
            <a:spLocks noGrp="1"/>
          </p:cNvSpPr>
          <p:nvPr>
            <p:ph type="ftr" sz="quarter" idx="11"/>
          </p:nvPr>
        </p:nvSpPr>
        <p:spPr>
          <a:xfrm>
            <a:off x="1637716" y="6629400"/>
            <a:ext cx="9144259" cy="228600"/>
          </a:xfrm>
        </p:spPr>
        <p:txBody>
          <a:bodyPr/>
          <a:lstStyle/>
          <a:p>
            <a:pPr>
              <a:spcAft>
                <a:spcPts val="600"/>
              </a:spcAft>
            </a:pPr>
            <a:r>
              <a:rPr lang="en-US" dirty="0"/>
              <a:t>Mining Activities Overview in </a:t>
            </a:r>
            <a:r>
              <a:rPr lang="sr-Latn-RS" dirty="0"/>
              <a:t>the </a:t>
            </a:r>
            <a:r>
              <a:rPr lang="en-US" dirty="0" err="1"/>
              <a:t>Bor</a:t>
            </a:r>
            <a:r>
              <a:rPr lang="en-US" dirty="0"/>
              <a:t> Area and Planned Future Activities</a:t>
            </a:r>
          </a:p>
        </p:txBody>
      </p:sp>
      <p:pic>
        <p:nvPicPr>
          <p:cNvPr id="3" name="Picture 2" descr="A blue flag with yellow stars on it">
            <a:extLst>
              <a:ext uri="{FF2B5EF4-FFF2-40B4-BE49-F238E27FC236}">
                <a16:creationId xmlns:a16="http://schemas.microsoft.com/office/drawing/2014/main" id="{3F5D79D5-F4C9-BD65-D2BC-EE040259FB7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0788" y="-41382"/>
            <a:ext cx="5791212" cy="1740412"/>
          </a:xfrm>
          <a:prstGeom prst="rect">
            <a:avLst/>
          </a:prstGeom>
        </p:spPr>
      </p:pic>
      <p:pic>
        <p:nvPicPr>
          <p:cNvPr id="4" name="Picture 3" descr="A green circle with white lines on it&#10;&#10;Description automatically generated">
            <a:extLst>
              <a:ext uri="{FF2B5EF4-FFF2-40B4-BE49-F238E27FC236}">
                <a16:creationId xmlns:a16="http://schemas.microsoft.com/office/drawing/2014/main" id="{558B4C6D-CB7D-0DCC-E795-DC9810753C8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5201" y="180773"/>
            <a:ext cx="1129223" cy="1129223"/>
          </a:xfrm>
          <a:prstGeom prst="rect">
            <a:avLst/>
          </a:prstGeom>
        </p:spPr>
      </p:pic>
      <p:sp>
        <p:nvSpPr>
          <p:cNvPr id="10" name="TextBox 9">
            <a:extLst>
              <a:ext uri="{FF2B5EF4-FFF2-40B4-BE49-F238E27FC236}">
                <a16:creationId xmlns:a16="http://schemas.microsoft.com/office/drawing/2014/main" id="{E106AA04-3D03-9AF2-C73C-BCAEEDA0AC06}"/>
              </a:ext>
            </a:extLst>
          </p:cNvPr>
          <p:cNvSpPr txBox="1"/>
          <p:nvPr/>
        </p:nvSpPr>
        <p:spPr>
          <a:xfrm>
            <a:off x="1063752" y="1638050"/>
            <a:ext cx="10789920" cy="347472"/>
          </a:xfrm>
          <a:prstGeom prst="rect">
            <a:avLst/>
          </a:prstGeom>
          <a:noFill/>
        </p:spPr>
        <p:txBody>
          <a:bodyPr wrap="none">
            <a:spAutoFit/>
          </a:bodyPr>
          <a:lstStyle/>
          <a:p>
            <a:r>
              <a:rPr sz="1100">
                <a:solidFill>
                  <a:srgbClr val="707B84"/>
                </a:solidFill>
                <a:latin typeface="Aptos"/>
              </a:rPr>
              <a:t>Key message: the Bor–Majdanpek mining region is entering a new phase of expansion and modernization.</a:t>
            </a:r>
          </a:p>
        </p:txBody>
      </p:sp>
      <p:sp>
        <p:nvSpPr>
          <p:cNvPr id="11" name="Rounded Rectangle 4">
            <a:extLst>
              <a:ext uri="{FF2B5EF4-FFF2-40B4-BE49-F238E27FC236}">
                <a16:creationId xmlns:a16="http://schemas.microsoft.com/office/drawing/2014/main" id="{D2819935-981D-9D3B-40C1-F3CBA3FC8C84}"/>
              </a:ext>
            </a:extLst>
          </p:cNvPr>
          <p:cNvSpPr/>
          <p:nvPr/>
        </p:nvSpPr>
        <p:spPr>
          <a:xfrm>
            <a:off x="1127760" y="2140970"/>
            <a:ext cx="2468880" cy="1234440"/>
          </a:xfrm>
          <a:prstGeom prst="roundRect">
            <a:avLst/>
          </a:prstGeom>
          <a:solidFill>
            <a:srgbClr val="FFFFFF"/>
          </a:solidFill>
          <a:ln>
            <a:solidFill>
              <a:srgbClr val="DADEE0"/>
            </a:solidFill>
          </a:ln>
        </p:spPr>
        <p:style>
          <a:lnRef idx="1">
            <a:schemeClr val="accent1"/>
          </a:lnRef>
          <a:fillRef idx="3">
            <a:schemeClr val="accent1"/>
          </a:fillRef>
          <a:effectRef idx="2">
            <a:schemeClr val="accent1"/>
          </a:effectRef>
          <a:fontRef idx="minor">
            <a:schemeClr val="lt1"/>
          </a:fontRef>
        </p:style>
        <p:txBody>
          <a:bodyPr lIns="164592" tIns="109728" rtlCol="0" anchor="ctr"/>
          <a:lstStyle/>
          <a:p>
            <a:pPr algn="ctr"/>
            <a:r>
              <a:rPr lang="sr-Latn-RS" sz="2600" b="1" dirty="0">
                <a:solidFill>
                  <a:srgbClr val="192A3A"/>
                </a:solidFill>
                <a:latin typeface="Aptos Display"/>
              </a:rPr>
              <a:t>5</a:t>
            </a:r>
            <a:endParaRPr sz="2600" b="1" dirty="0">
              <a:solidFill>
                <a:srgbClr val="192A3A"/>
              </a:solidFill>
              <a:latin typeface="Aptos Display"/>
            </a:endParaRPr>
          </a:p>
          <a:p>
            <a:r>
              <a:rPr sz="1100" dirty="0" err="1">
                <a:solidFill>
                  <a:srgbClr val="262C31"/>
                </a:solidFill>
                <a:latin typeface="Aptos"/>
              </a:rPr>
              <a:t>active copper mines within Zijin</a:t>
            </a:r>
            <a:endParaRPr sz="1100" dirty="0">
              <a:solidFill>
                <a:srgbClr val="262C31"/>
              </a:solidFill>
              <a:latin typeface="Aptos"/>
            </a:endParaRPr>
          </a:p>
          <a:p>
            <a:r>
              <a:rPr sz="800" dirty="0" err="1">
                <a:solidFill>
                  <a:srgbClr val="707B84"/>
                </a:solidFill>
                <a:latin typeface="Aptos"/>
              </a:rPr>
              <a:t>Veliki</a:t>
            </a:r>
            <a:r>
              <a:rPr sz="800" dirty="0">
                <a:solidFill>
                  <a:srgbClr val="707B84"/>
                </a:solidFill>
                <a:latin typeface="Aptos"/>
              </a:rPr>
              <a:t> </a:t>
            </a:r>
            <a:r>
              <a:rPr sz="800" dirty="0" err="1">
                <a:solidFill>
                  <a:srgbClr val="707B84"/>
                </a:solidFill>
                <a:latin typeface="Aptos"/>
              </a:rPr>
              <a:t>Krivelj</a:t>
            </a:r>
            <a:r>
              <a:rPr sz="800" dirty="0">
                <a:solidFill>
                  <a:srgbClr val="707B84"/>
                </a:solidFill>
                <a:latin typeface="Aptos"/>
              </a:rPr>
              <a:t>, Novo </a:t>
            </a:r>
            <a:r>
              <a:rPr sz="800" dirty="0" err="1">
                <a:solidFill>
                  <a:srgbClr val="707B84"/>
                </a:solidFill>
                <a:latin typeface="Aptos"/>
              </a:rPr>
              <a:t>Cerovo</a:t>
            </a:r>
            <a:r>
              <a:rPr sz="800" dirty="0">
                <a:solidFill>
                  <a:srgbClr val="707B84"/>
                </a:solidFill>
                <a:latin typeface="Aptos"/>
              </a:rPr>
              <a:t>, Jama, </a:t>
            </a:r>
            <a:r>
              <a:rPr sz="800" dirty="0" err="1">
                <a:solidFill>
                  <a:srgbClr val="707B84"/>
                </a:solidFill>
                <a:latin typeface="Aptos"/>
              </a:rPr>
              <a:t>Majdanpek</a:t>
            </a:r>
            <a:r>
              <a:rPr lang="sr-Latn-RS" sz="800" dirty="0">
                <a:solidFill>
                  <a:srgbClr val="707B84"/>
                </a:solidFill>
                <a:latin typeface="Aptos"/>
              </a:rPr>
              <a:t>, Čukaru Peki</a:t>
            </a:r>
            <a:endParaRPr sz="800" dirty="0">
              <a:solidFill>
                <a:srgbClr val="707B84"/>
              </a:solidFill>
              <a:latin typeface="Aptos"/>
            </a:endParaRPr>
          </a:p>
        </p:txBody>
      </p:sp>
      <p:sp>
        <p:nvSpPr>
          <p:cNvPr id="12" name="Rectangle 11">
            <a:extLst>
              <a:ext uri="{FF2B5EF4-FFF2-40B4-BE49-F238E27FC236}">
                <a16:creationId xmlns:a16="http://schemas.microsoft.com/office/drawing/2014/main" id="{F23C8014-C631-0E6E-474A-67248F82EC8D}"/>
              </a:ext>
            </a:extLst>
          </p:cNvPr>
          <p:cNvSpPr/>
          <p:nvPr/>
        </p:nvSpPr>
        <p:spPr>
          <a:xfrm>
            <a:off x="1127760" y="2140970"/>
            <a:ext cx="64008" cy="1234440"/>
          </a:xfrm>
          <a:prstGeom prst="rect">
            <a:avLst/>
          </a:prstGeom>
          <a:solidFill>
            <a:srgbClr val="A65B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ounded Rectangle 6">
            <a:extLst>
              <a:ext uri="{FF2B5EF4-FFF2-40B4-BE49-F238E27FC236}">
                <a16:creationId xmlns:a16="http://schemas.microsoft.com/office/drawing/2014/main" id="{56D6B55D-B428-1C4E-0246-C4720ACDFE39}"/>
              </a:ext>
            </a:extLst>
          </p:cNvPr>
          <p:cNvSpPr/>
          <p:nvPr/>
        </p:nvSpPr>
        <p:spPr>
          <a:xfrm>
            <a:off x="3779520" y="2140970"/>
            <a:ext cx="2468880" cy="1234440"/>
          </a:xfrm>
          <a:prstGeom prst="roundRect">
            <a:avLst/>
          </a:prstGeom>
          <a:solidFill>
            <a:srgbClr val="FFFFFF"/>
          </a:solidFill>
          <a:ln>
            <a:solidFill>
              <a:srgbClr val="DADEE0"/>
            </a:solidFill>
          </a:ln>
        </p:spPr>
        <p:style>
          <a:lnRef idx="1">
            <a:schemeClr val="accent1"/>
          </a:lnRef>
          <a:fillRef idx="3">
            <a:schemeClr val="accent1"/>
          </a:fillRef>
          <a:effectRef idx="2">
            <a:schemeClr val="accent1"/>
          </a:effectRef>
          <a:fontRef idx="minor">
            <a:schemeClr val="lt1"/>
          </a:fontRef>
        </p:style>
        <p:txBody>
          <a:bodyPr lIns="164592" tIns="109728" rtlCol="0" anchor="ctr"/>
          <a:lstStyle/>
          <a:p>
            <a:pPr algn="ctr"/>
            <a:r>
              <a:rPr sz="2600" b="1" dirty="0">
                <a:solidFill>
                  <a:srgbClr val="192A3A"/>
                </a:solidFill>
                <a:latin typeface="Aptos Display"/>
              </a:rPr>
              <a:t>296 kt</a:t>
            </a:r>
          </a:p>
          <a:p>
            <a:r>
              <a:rPr sz="1100" dirty="0">
                <a:solidFill>
                  <a:srgbClr val="262C31"/>
                </a:solidFill>
                <a:latin typeface="Aptos"/>
              </a:rPr>
              <a:t>copper – combined production in 2025</a:t>
            </a:r>
          </a:p>
          <a:p>
            <a:r>
              <a:rPr lang="sr-Latn-RS" sz="800" dirty="0">
                <a:solidFill>
                  <a:srgbClr val="707B84"/>
                </a:solidFill>
                <a:latin typeface="Aptos"/>
              </a:rPr>
              <a:t>Zijin Copper + Zijin Mining</a:t>
            </a:r>
            <a:endParaRPr sz="800" dirty="0">
              <a:solidFill>
                <a:srgbClr val="707B84"/>
              </a:solidFill>
              <a:latin typeface="Aptos"/>
            </a:endParaRPr>
          </a:p>
        </p:txBody>
      </p:sp>
      <p:sp>
        <p:nvSpPr>
          <p:cNvPr id="14" name="Rectangle 13">
            <a:extLst>
              <a:ext uri="{FF2B5EF4-FFF2-40B4-BE49-F238E27FC236}">
                <a16:creationId xmlns:a16="http://schemas.microsoft.com/office/drawing/2014/main" id="{B3A80075-5487-B90F-95C1-4DF5C7E25439}"/>
              </a:ext>
            </a:extLst>
          </p:cNvPr>
          <p:cNvSpPr/>
          <p:nvPr/>
        </p:nvSpPr>
        <p:spPr>
          <a:xfrm>
            <a:off x="3779520" y="2140970"/>
            <a:ext cx="64008" cy="1234440"/>
          </a:xfrm>
          <a:prstGeom prst="rect">
            <a:avLst/>
          </a:prstGeom>
          <a:solidFill>
            <a:srgbClr val="C497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ounded Rectangle 10">
            <a:extLst>
              <a:ext uri="{FF2B5EF4-FFF2-40B4-BE49-F238E27FC236}">
                <a16:creationId xmlns:a16="http://schemas.microsoft.com/office/drawing/2014/main" id="{563F4EE0-6D9D-45E0-42C1-C36586403BF8}"/>
              </a:ext>
            </a:extLst>
          </p:cNvPr>
          <p:cNvSpPr/>
          <p:nvPr/>
        </p:nvSpPr>
        <p:spPr>
          <a:xfrm>
            <a:off x="6678168" y="2140074"/>
            <a:ext cx="2468880" cy="1234440"/>
          </a:xfrm>
          <a:prstGeom prst="roundRect">
            <a:avLst/>
          </a:prstGeom>
          <a:solidFill>
            <a:srgbClr val="FFFFFF"/>
          </a:solidFill>
          <a:ln>
            <a:solidFill>
              <a:srgbClr val="DADEE0"/>
            </a:solidFill>
          </a:ln>
        </p:spPr>
        <p:style>
          <a:lnRef idx="1">
            <a:schemeClr val="accent1"/>
          </a:lnRef>
          <a:fillRef idx="3">
            <a:schemeClr val="accent1"/>
          </a:fillRef>
          <a:effectRef idx="2">
            <a:schemeClr val="accent1"/>
          </a:effectRef>
          <a:fontRef idx="minor">
            <a:schemeClr val="lt1"/>
          </a:fontRef>
        </p:style>
        <p:txBody>
          <a:bodyPr lIns="164592" tIns="109728" rtlCol="0" anchor="ctr"/>
          <a:lstStyle/>
          <a:p>
            <a:pPr algn="ctr"/>
            <a:r>
              <a:rPr sz="2600" b="1">
                <a:solidFill>
                  <a:srgbClr val="192A3A"/>
                </a:solidFill>
                <a:latin typeface="Aptos Display"/>
              </a:rPr>
              <a:t>450 kt/g</a:t>
            </a:r>
          </a:p>
          <a:p>
            <a:r>
              <a:rPr sz="1100">
                <a:solidFill>
                  <a:srgbClr val="262C31"/>
                </a:solidFill>
                <a:latin typeface="Aptos"/>
              </a:rPr>
              <a:t>long-term copper production expansion target</a:t>
            </a:r>
          </a:p>
          <a:p>
            <a:r>
              <a:rPr sz="800">
                <a:solidFill>
                  <a:srgbClr val="707B84"/>
                </a:solidFill>
                <a:latin typeface="Aptos"/>
              </a:rPr>
              <a:t>combined target for Bor + Čukaru Peki</a:t>
            </a:r>
          </a:p>
        </p:txBody>
      </p:sp>
      <p:sp>
        <p:nvSpPr>
          <p:cNvPr id="16" name="Rectangle 15">
            <a:extLst>
              <a:ext uri="{FF2B5EF4-FFF2-40B4-BE49-F238E27FC236}">
                <a16:creationId xmlns:a16="http://schemas.microsoft.com/office/drawing/2014/main" id="{5DF80097-40DA-4A32-6ADB-BAC32BC64D25}"/>
              </a:ext>
            </a:extLst>
          </p:cNvPr>
          <p:cNvSpPr/>
          <p:nvPr/>
        </p:nvSpPr>
        <p:spPr>
          <a:xfrm>
            <a:off x="6678168" y="2140074"/>
            <a:ext cx="64008" cy="1234440"/>
          </a:xfrm>
          <a:prstGeom prst="rect">
            <a:avLst/>
          </a:prstGeom>
          <a:solidFill>
            <a:srgbClr val="A65B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ounded Rectangle 12">
            <a:extLst>
              <a:ext uri="{FF2B5EF4-FFF2-40B4-BE49-F238E27FC236}">
                <a16:creationId xmlns:a16="http://schemas.microsoft.com/office/drawing/2014/main" id="{697420B6-C784-5B02-D826-43D1CB35BC19}"/>
              </a:ext>
            </a:extLst>
          </p:cNvPr>
          <p:cNvSpPr/>
          <p:nvPr/>
        </p:nvSpPr>
        <p:spPr>
          <a:xfrm>
            <a:off x="1127760" y="3695450"/>
            <a:ext cx="5257800" cy="2560320"/>
          </a:xfrm>
          <a:prstGeom prst="roundRect">
            <a:avLst/>
          </a:prstGeom>
          <a:solidFill>
            <a:srgbClr val="EFE2DA"/>
          </a:solidFill>
          <a:ln>
            <a:solidFill>
              <a:srgbClr val="DCE0E3"/>
            </a:solidFill>
          </a:ln>
        </p:spPr>
        <p:style>
          <a:lnRef idx="1">
            <a:schemeClr val="accent1"/>
          </a:lnRef>
          <a:fillRef idx="3">
            <a:schemeClr val="accent1"/>
          </a:fillRef>
          <a:effectRef idx="2">
            <a:schemeClr val="accent1"/>
          </a:effectRef>
          <a:fontRef idx="minor">
            <a:schemeClr val="lt1"/>
          </a:fontRef>
        </p:style>
        <p:txBody>
          <a:bodyPr lIns="164592" tIns="109728" rIns="146304" rtlCol="0" anchor="ctr"/>
          <a:lstStyle/>
          <a:p>
            <a:pPr algn="ctr"/>
            <a:r>
              <a:rPr sz="1700" b="1" dirty="0" err="1">
                <a:solidFill>
                  <a:srgbClr val="192A3A"/>
                </a:solidFill>
                <a:latin typeface="Aptos Display"/>
              </a:rPr>
              <a:t>What is changing?</a:t>
            </a:r>
          </a:p>
          <a:p>
            <a:pPr>
              <a:spcAft>
                <a:spcPts val="700"/>
              </a:spcAft>
              <a:defRPr sz="1600">
                <a:solidFill>
                  <a:srgbClr val="262C31"/>
                </a:solidFill>
                <a:latin typeface="Aptos"/>
              </a:defRPr>
            </a:pPr>
            <a:r>
              <a:rPr lang="en-US" dirty="0"/>
              <a:t>• </a:t>
            </a:r>
            <a:r>
              <a:rPr lang="en-US" dirty="0" err="1"/>
              <a:t>Bor</a:t>
            </a:r>
            <a:r>
              <a:rPr lang="en-US" dirty="0"/>
              <a:t>: a combination of surface and underground exploitation, flotation and metallurgy.</a:t>
            </a:r>
          </a:p>
          <a:p>
            <a:pPr>
              <a:spcAft>
                <a:spcPts val="700"/>
              </a:spcAft>
              <a:defRPr sz="1600">
                <a:solidFill>
                  <a:srgbClr val="262C31"/>
                </a:solidFill>
                <a:latin typeface="Aptos"/>
              </a:defRPr>
            </a:pPr>
            <a:r>
              <a:rPr lang="en-US" dirty="0"/>
              <a:t>• </a:t>
            </a:r>
            <a:r>
              <a:rPr lang="en-US" dirty="0" err="1"/>
              <a:t>Majdanpek</a:t>
            </a:r>
            <a:r>
              <a:rPr lang="en-US" dirty="0"/>
              <a:t>: </a:t>
            </a:r>
            <a:r>
              <a:rPr lang="sr-Latn-RS" dirty="0"/>
              <a:t>Južni i Severni revir</a:t>
            </a:r>
            <a:r>
              <a:rPr lang="en-US" dirty="0"/>
              <a:t>, with the continuation of tailings disposal activities.</a:t>
            </a:r>
          </a:p>
          <a:p>
            <a:pPr>
              <a:spcAft>
                <a:spcPts val="700"/>
              </a:spcAft>
              <a:defRPr sz="1600">
                <a:solidFill>
                  <a:srgbClr val="262C31"/>
                </a:solidFill>
                <a:latin typeface="Aptos"/>
              </a:defRPr>
            </a:pPr>
            <a:r>
              <a:rPr lang="en-US" dirty="0"/>
              <a:t>• </a:t>
            </a:r>
            <a:r>
              <a:rPr lang="en-US" dirty="0" err="1"/>
              <a:t>Čukaru</a:t>
            </a:r>
            <a:r>
              <a:rPr lang="en-US" dirty="0"/>
              <a:t> Peki: Upper zone in production; Lower zone under development.</a:t>
            </a:r>
          </a:p>
          <a:p>
            <a:pPr>
              <a:spcAft>
                <a:spcPts val="700"/>
              </a:spcAft>
              <a:defRPr sz="1600">
                <a:solidFill>
                  <a:srgbClr val="262C31"/>
                </a:solidFill>
                <a:latin typeface="Aptos"/>
              </a:defRPr>
            </a:pPr>
            <a:r>
              <a:rPr lang="en-US" dirty="0"/>
              <a:t>• New projects: Borska </a:t>
            </a:r>
            <a:r>
              <a:rPr lang="en-US" dirty="0" err="1"/>
              <a:t>reka</a:t>
            </a:r>
            <a:r>
              <a:rPr lang="en-US" dirty="0"/>
              <a:t>, Malka </a:t>
            </a:r>
            <a:r>
              <a:rPr lang="en-US" dirty="0" err="1"/>
              <a:t>Golaja</a:t>
            </a:r>
            <a:r>
              <a:rPr lang="en-US" dirty="0"/>
              <a:t> and </a:t>
            </a:r>
            <a:r>
              <a:rPr lang="en-US" dirty="0" err="1"/>
              <a:t>Čoka</a:t>
            </a:r>
            <a:r>
              <a:rPr lang="en-US" dirty="0"/>
              <a:t> Rakita.</a:t>
            </a:r>
            <a:endParaRPr dirty="0"/>
          </a:p>
        </p:txBody>
      </p:sp>
      <p:sp>
        <p:nvSpPr>
          <p:cNvPr id="18" name="Rounded Rectangle 13">
            <a:extLst>
              <a:ext uri="{FF2B5EF4-FFF2-40B4-BE49-F238E27FC236}">
                <a16:creationId xmlns:a16="http://schemas.microsoft.com/office/drawing/2014/main" id="{C9A24376-A676-7A56-7335-5EDE3D1D0D2B}"/>
              </a:ext>
            </a:extLst>
          </p:cNvPr>
          <p:cNvSpPr/>
          <p:nvPr/>
        </p:nvSpPr>
        <p:spPr>
          <a:xfrm>
            <a:off x="6614160" y="3695450"/>
            <a:ext cx="5257800" cy="2560320"/>
          </a:xfrm>
          <a:prstGeom prst="roundRect">
            <a:avLst/>
          </a:prstGeom>
          <a:solidFill>
            <a:srgbClr val="E2EBE4"/>
          </a:solidFill>
          <a:ln>
            <a:solidFill>
              <a:srgbClr val="DCE0E3"/>
            </a:solidFill>
          </a:ln>
        </p:spPr>
        <p:style>
          <a:lnRef idx="1">
            <a:schemeClr val="accent1"/>
          </a:lnRef>
          <a:fillRef idx="3">
            <a:schemeClr val="accent1"/>
          </a:fillRef>
          <a:effectRef idx="2">
            <a:schemeClr val="accent1"/>
          </a:effectRef>
          <a:fontRef idx="minor">
            <a:schemeClr val="lt1"/>
          </a:fontRef>
        </p:style>
        <p:txBody>
          <a:bodyPr lIns="164592" tIns="109728" rIns="146304" rtlCol="0" anchor="ctr"/>
          <a:lstStyle/>
          <a:p>
            <a:pPr algn="ctr"/>
            <a:r>
              <a:rPr sz="1700" b="1" dirty="0">
                <a:solidFill>
                  <a:srgbClr val="192A3A"/>
                </a:solidFill>
                <a:latin typeface="Aptos Display"/>
              </a:rPr>
              <a:t>Key challenges</a:t>
            </a:r>
          </a:p>
          <a:p>
            <a:pPr>
              <a:spcAft>
                <a:spcPts val="700"/>
              </a:spcAft>
              <a:defRPr sz="1600">
                <a:solidFill>
                  <a:srgbClr val="262C31"/>
                </a:solidFill>
                <a:latin typeface="Aptos"/>
              </a:defRPr>
            </a:pPr>
            <a:r>
              <a:rPr lang="en-US" dirty="0"/>
              <a:t>• Greater capacities and deeper exploitation.</a:t>
            </a:r>
          </a:p>
          <a:p>
            <a:pPr>
              <a:spcAft>
                <a:spcPts val="700"/>
              </a:spcAft>
              <a:defRPr sz="1600">
                <a:solidFill>
                  <a:srgbClr val="262C31"/>
                </a:solidFill>
                <a:latin typeface="Aptos"/>
              </a:defRPr>
            </a:pPr>
            <a:r>
              <a:rPr lang="en-US" dirty="0"/>
              <a:t>• Greater pressure on </a:t>
            </a:r>
            <a:r>
              <a:rPr lang="sr-Latn-RS" dirty="0"/>
              <a:t>land</a:t>
            </a:r>
            <a:r>
              <a:rPr lang="en-US" dirty="0"/>
              <a:t>, tailings, water regime and traffic infrastructure.</a:t>
            </a:r>
          </a:p>
          <a:p>
            <a:pPr>
              <a:spcAft>
                <a:spcPts val="700"/>
              </a:spcAft>
              <a:defRPr sz="1600">
                <a:solidFill>
                  <a:srgbClr val="262C31"/>
                </a:solidFill>
                <a:latin typeface="Aptos"/>
              </a:defRPr>
            </a:pPr>
            <a:r>
              <a:rPr lang="en-US" dirty="0"/>
              <a:t>• Increasing importance of mining waste management and reclamation.</a:t>
            </a:r>
          </a:p>
          <a:p>
            <a:pPr>
              <a:spcAft>
                <a:spcPts val="700"/>
              </a:spcAft>
              <a:defRPr sz="1600">
                <a:solidFill>
                  <a:srgbClr val="262C31"/>
                </a:solidFill>
                <a:latin typeface="Aptos"/>
              </a:defRPr>
            </a:pPr>
            <a:r>
              <a:rPr lang="en-US" dirty="0"/>
              <a:t>• At the same time, the economic importance of mining for Eastern Serbia is increasing.</a:t>
            </a:r>
            <a:endParaRPr dirty="0"/>
          </a:p>
        </p:txBody>
      </p:sp>
      <p:sp>
        <p:nvSpPr>
          <p:cNvPr id="19" name="Rectangle 18">
            <a:extLst>
              <a:ext uri="{FF2B5EF4-FFF2-40B4-BE49-F238E27FC236}">
                <a16:creationId xmlns:a16="http://schemas.microsoft.com/office/drawing/2014/main" id="{E924F7A5-0AFC-A608-A4CB-2A6C7F0CE5DA}"/>
              </a:ext>
            </a:extLst>
          </p:cNvPr>
          <p:cNvSpPr/>
          <p:nvPr/>
        </p:nvSpPr>
        <p:spPr>
          <a:xfrm>
            <a:off x="1036320" y="7362194"/>
            <a:ext cx="11155680" cy="10972"/>
          </a:xfrm>
          <a:prstGeom prst="rect">
            <a:avLst/>
          </a:prstGeom>
          <a:solidFill>
            <a:srgbClr val="D7DB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788CE1-CB14-B5C9-14A0-C3AB6561A1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29B43E-1895-AA80-D6D0-A4471B953688}"/>
              </a:ext>
            </a:extLst>
          </p:cNvPr>
          <p:cNvSpPr>
            <a:spLocks noGrp="1"/>
          </p:cNvSpPr>
          <p:nvPr>
            <p:ph type="title"/>
          </p:nvPr>
        </p:nvSpPr>
        <p:spPr>
          <a:xfrm>
            <a:off x="505885" y="58166"/>
            <a:ext cx="4836147" cy="1740412"/>
          </a:xfrm>
        </p:spPr>
        <p:txBody>
          <a:bodyPr anchor="b">
            <a:normAutofit/>
          </a:bodyPr>
          <a:lstStyle/>
          <a:p>
            <a:r>
              <a:rPr lang="en-US" dirty="0"/>
              <a:t> 2. Spatial Framework</a:t>
            </a:r>
            <a:br>
              <a:rPr lang="en-US" dirty="0"/>
            </a:br>
            <a:endParaRPr lang="sr-Latn-RS" dirty="0"/>
          </a:p>
        </p:txBody>
      </p:sp>
      <p:sp>
        <p:nvSpPr>
          <p:cNvPr id="16" name="Slide Number Placeholder 4">
            <a:extLst>
              <a:ext uri="{FF2B5EF4-FFF2-40B4-BE49-F238E27FC236}">
                <a16:creationId xmlns:a16="http://schemas.microsoft.com/office/drawing/2014/main" id="{A92FA731-5279-5FFF-2ADA-E6B3D692AF26}"/>
              </a:ext>
            </a:extLst>
          </p:cNvPr>
          <p:cNvSpPr>
            <a:spLocks noGrp="1"/>
          </p:cNvSpPr>
          <p:nvPr>
            <p:ph type="sldNum" sz="quarter" idx="12"/>
          </p:nvPr>
        </p:nvSpPr>
        <p:spPr>
          <a:xfrm>
            <a:off x="0" y="6629400"/>
            <a:ext cx="410402" cy="228600"/>
          </a:xfrm>
        </p:spPr>
        <p:txBody>
          <a:bodyPr/>
          <a:lstStyle/>
          <a:p>
            <a:pPr>
              <a:spcAft>
                <a:spcPts val="600"/>
              </a:spcAft>
            </a:pPr>
            <a:fld id="{9CD8D479-8942-46E8-A226-A4E01F7A105C}" type="slidenum">
              <a:rPr lang="en-US"/>
              <a:pPr>
                <a:spcAft>
                  <a:spcPts val="600"/>
                </a:spcAft>
              </a:pPr>
              <a:t>4</a:t>
            </a:fld>
            <a:endParaRPr lang="en-US"/>
          </a:p>
        </p:txBody>
      </p:sp>
      <p:sp>
        <p:nvSpPr>
          <p:cNvPr id="17" name="Date Placeholder 5">
            <a:extLst>
              <a:ext uri="{FF2B5EF4-FFF2-40B4-BE49-F238E27FC236}">
                <a16:creationId xmlns:a16="http://schemas.microsoft.com/office/drawing/2014/main" id="{C4F7B306-3726-DD80-2D82-5662CAF342C5}"/>
              </a:ext>
            </a:extLst>
          </p:cNvPr>
          <p:cNvSpPr>
            <a:spLocks noGrp="1"/>
          </p:cNvSpPr>
          <p:nvPr>
            <p:ph type="dt" sz="half" idx="10"/>
          </p:nvPr>
        </p:nvSpPr>
        <p:spPr>
          <a:xfrm>
            <a:off x="453403" y="6629400"/>
            <a:ext cx="1000662" cy="228600"/>
          </a:xfrm>
        </p:spPr>
        <p:txBody>
          <a:bodyPr/>
          <a:lstStyle/>
          <a:p>
            <a:pPr>
              <a:spcAft>
                <a:spcPts val="600"/>
              </a:spcAft>
            </a:pPr>
            <a:r>
              <a:rPr lang="sr-Latn-RS" dirty="0"/>
              <a:t>1.9.2026</a:t>
            </a:r>
            <a:endParaRPr lang="en-US" dirty="0"/>
          </a:p>
        </p:txBody>
      </p:sp>
      <p:pic>
        <p:nvPicPr>
          <p:cNvPr id="4" name="Picture 3" descr="A blue flag with yellow stars on it">
            <a:extLst>
              <a:ext uri="{FF2B5EF4-FFF2-40B4-BE49-F238E27FC236}">
                <a16:creationId xmlns:a16="http://schemas.microsoft.com/office/drawing/2014/main" id="{16C31F2A-9F07-0D7F-8C89-A86902EF849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0788" y="-41382"/>
            <a:ext cx="5791212" cy="1740412"/>
          </a:xfrm>
          <a:prstGeom prst="rect">
            <a:avLst/>
          </a:prstGeom>
        </p:spPr>
      </p:pic>
      <p:pic>
        <p:nvPicPr>
          <p:cNvPr id="6" name="Picture 5" descr="A green circle with white lines on it&#10;&#10;Description automatically generated">
            <a:extLst>
              <a:ext uri="{FF2B5EF4-FFF2-40B4-BE49-F238E27FC236}">
                <a16:creationId xmlns:a16="http://schemas.microsoft.com/office/drawing/2014/main" id="{0FB3C8A8-874C-5B9E-A1C8-EE9BC93B55A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78237" y="167096"/>
            <a:ext cx="1522551" cy="1522551"/>
          </a:xfrm>
          <a:prstGeom prst="rect">
            <a:avLst/>
          </a:prstGeom>
        </p:spPr>
      </p:pic>
      <p:sp>
        <p:nvSpPr>
          <p:cNvPr id="9" name="Footer Placeholder 6">
            <a:extLst>
              <a:ext uri="{FF2B5EF4-FFF2-40B4-BE49-F238E27FC236}">
                <a16:creationId xmlns:a16="http://schemas.microsoft.com/office/drawing/2014/main" id="{60963A8B-3410-AF5F-EC29-BF98A555A1F3}"/>
              </a:ext>
            </a:extLst>
          </p:cNvPr>
          <p:cNvSpPr>
            <a:spLocks noGrp="1"/>
          </p:cNvSpPr>
          <p:nvPr>
            <p:ph type="ftr" sz="quarter" idx="11"/>
          </p:nvPr>
        </p:nvSpPr>
        <p:spPr>
          <a:xfrm>
            <a:off x="1637716" y="6629400"/>
            <a:ext cx="9144259" cy="228600"/>
          </a:xfrm>
        </p:spPr>
        <p:txBody>
          <a:bodyPr/>
          <a:lstStyle/>
          <a:p>
            <a:pPr>
              <a:spcAft>
                <a:spcPts val="600"/>
              </a:spcAft>
            </a:pPr>
            <a:r>
              <a:rPr lang="en-US" dirty="0"/>
              <a:t>Mining Activities Overview in </a:t>
            </a:r>
            <a:r>
              <a:rPr lang="sr-Latn-RS" dirty="0"/>
              <a:t>the </a:t>
            </a:r>
            <a:r>
              <a:rPr lang="en-US" dirty="0" err="1"/>
              <a:t>Bor</a:t>
            </a:r>
            <a:r>
              <a:rPr lang="en-US" dirty="0"/>
              <a:t> Area and Planned Future Activities</a:t>
            </a:r>
          </a:p>
        </p:txBody>
      </p:sp>
      <p:sp>
        <p:nvSpPr>
          <p:cNvPr id="10" name="TextBox 9">
            <a:extLst>
              <a:ext uri="{FF2B5EF4-FFF2-40B4-BE49-F238E27FC236}">
                <a16:creationId xmlns:a16="http://schemas.microsoft.com/office/drawing/2014/main" id="{8BAA5189-F246-4E85-CBB2-B41DAFD1EC74}"/>
              </a:ext>
            </a:extLst>
          </p:cNvPr>
          <p:cNvSpPr txBox="1"/>
          <p:nvPr/>
        </p:nvSpPr>
        <p:spPr>
          <a:xfrm>
            <a:off x="803068" y="1246883"/>
            <a:ext cx="1872629" cy="261610"/>
          </a:xfrm>
          <a:prstGeom prst="rect">
            <a:avLst/>
          </a:prstGeom>
          <a:noFill/>
        </p:spPr>
        <p:txBody>
          <a:bodyPr wrap="none">
            <a:spAutoFit/>
          </a:bodyPr>
          <a:lstStyle/>
          <a:p>
            <a:r>
              <a:rPr sz="1100" dirty="0">
                <a:solidFill>
                  <a:srgbClr val="707B84"/>
                </a:solidFill>
                <a:latin typeface="Aptos"/>
              </a:rPr>
              <a:t>"Bor–Majdanpek area".</a:t>
            </a:r>
          </a:p>
        </p:txBody>
      </p:sp>
      <p:sp>
        <p:nvSpPr>
          <p:cNvPr id="11" name="Rounded Rectangle 25">
            <a:extLst>
              <a:ext uri="{FF2B5EF4-FFF2-40B4-BE49-F238E27FC236}">
                <a16:creationId xmlns:a16="http://schemas.microsoft.com/office/drawing/2014/main" id="{01F3F88D-6955-1605-E3F6-B8BC639141DF}"/>
              </a:ext>
            </a:extLst>
          </p:cNvPr>
          <p:cNvSpPr/>
          <p:nvPr/>
        </p:nvSpPr>
        <p:spPr>
          <a:xfrm>
            <a:off x="7816516" y="1749803"/>
            <a:ext cx="3886200" cy="1920240"/>
          </a:xfrm>
          <a:prstGeom prst="roundRect">
            <a:avLst/>
          </a:prstGeom>
          <a:solidFill>
            <a:srgbClr val="F2F4F5"/>
          </a:solidFill>
          <a:ln>
            <a:solidFill>
              <a:srgbClr val="DCE0E3"/>
            </a:solidFill>
          </a:ln>
        </p:spPr>
        <p:style>
          <a:lnRef idx="1">
            <a:schemeClr val="accent1"/>
          </a:lnRef>
          <a:fillRef idx="3">
            <a:schemeClr val="accent1"/>
          </a:fillRef>
          <a:effectRef idx="2">
            <a:schemeClr val="accent1"/>
          </a:effectRef>
          <a:fontRef idx="minor">
            <a:schemeClr val="lt1"/>
          </a:fontRef>
        </p:style>
        <p:txBody>
          <a:bodyPr lIns="164592" tIns="109728" rIns="146304" rtlCol="0" anchor="ctr"/>
          <a:lstStyle/>
          <a:p>
            <a:pPr algn="ctr"/>
            <a:r>
              <a:rPr sz="1600" b="1" dirty="0">
                <a:solidFill>
                  <a:srgbClr val="192A3A"/>
                </a:solidFill>
                <a:latin typeface="Aptos Display"/>
              </a:rPr>
              <a:t>Main locations</a:t>
            </a:r>
          </a:p>
          <a:p>
            <a:pPr>
              <a:spcAft>
                <a:spcPts val="700"/>
              </a:spcAft>
              <a:defRPr sz="1500">
                <a:solidFill>
                  <a:srgbClr val="262C31"/>
                </a:solidFill>
                <a:latin typeface="Aptos"/>
              </a:defRPr>
            </a:pPr>
            <a:r>
              <a:rPr lang="en-US" dirty="0"/>
              <a:t>• </a:t>
            </a:r>
            <a:r>
              <a:rPr lang="en-US" dirty="0" err="1"/>
              <a:t>Bor</a:t>
            </a:r>
            <a:r>
              <a:rPr lang="en-US" dirty="0"/>
              <a:t> - the main mining and metallurgical center.</a:t>
            </a:r>
          </a:p>
          <a:p>
            <a:pPr>
              <a:spcAft>
                <a:spcPts val="700"/>
              </a:spcAft>
              <a:defRPr sz="1500">
                <a:solidFill>
                  <a:srgbClr val="262C31"/>
                </a:solidFill>
                <a:latin typeface="Aptos"/>
              </a:defRPr>
            </a:pPr>
            <a:r>
              <a:rPr lang="en-US" dirty="0"/>
              <a:t>• </a:t>
            </a:r>
            <a:r>
              <a:rPr lang="en-US" dirty="0" err="1"/>
              <a:t>Majdanpek</a:t>
            </a:r>
            <a:r>
              <a:rPr lang="en-US" dirty="0"/>
              <a:t> – </a:t>
            </a:r>
            <a:r>
              <a:rPr lang="sr-Latn-RS" dirty="0"/>
              <a:t>large-scale</a:t>
            </a:r>
            <a:r>
              <a:rPr lang="en-US" dirty="0"/>
              <a:t> surface mining and flotation.</a:t>
            </a:r>
          </a:p>
          <a:p>
            <a:pPr>
              <a:spcAft>
                <a:spcPts val="700"/>
              </a:spcAft>
              <a:defRPr sz="1500">
                <a:solidFill>
                  <a:srgbClr val="262C31"/>
                </a:solidFill>
                <a:latin typeface="Aptos"/>
              </a:defRPr>
            </a:pPr>
            <a:r>
              <a:rPr lang="en-US" dirty="0"/>
              <a:t>• </a:t>
            </a:r>
            <a:r>
              <a:rPr lang="en-US" dirty="0" err="1"/>
              <a:t>Čukaru</a:t>
            </a:r>
            <a:r>
              <a:rPr lang="en-US" dirty="0"/>
              <a:t> Peki and </a:t>
            </a:r>
            <a:r>
              <a:rPr lang="en-US" dirty="0" err="1"/>
              <a:t>Čoka</a:t>
            </a:r>
            <a:r>
              <a:rPr lang="en-US" dirty="0"/>
              <a:t> Rakita - development of underground projects.</a:t>
            </a:r>
            <a:endParaRPr dirty="0"/>
          </a:p>
        </p:txBody>
      </p:sp>
      <p:sp>
        <p:nvSpPr>
          <p:cNvPr id="12" name="Rounded Rectangle 26">
            <a:extLst>
              <a:ext uri="{FF2B5EF4-FFF2-40B4-BE49-F238E27FC236}">
                <a16:creationId xmlns:a16="http://schemas.microsoft.com/office/drawing/2014/main" id="{47EE25AB-4DA5-2470-2A9D-9EBB091E8B40}"/>
              </a:ext>
            </a:extLst>
          </p:cNvPr>
          <p:cNvSpPr/>
          <p:nvPr/>
        </p:nvSpPr>
        <p:spPr>
          <a:xfrm>
            <a:off x="7816516" y="3898643"/>
            <a:ext cx="3959352" cy="2516646"/>
          </a:xfrm>
          <a:prstGeom prst="roundRect">
            <a:avLst/>
          </a:prstGeom>
          <a:solidFill>
            <a:srgbClr val="F4EDD8"/>
          </a:solidFill>
          <a:ln>
            <a:solidFill>
              <a:srgbClr val="DCE0E3"/>
            </a:solidFill>
          </a:ln>
        </p:spPr>
        <p:style>
          <a:lnRef idx="1">
            <a:schemeClr val="accent1"/>
          </a:lnRef>
          <a:fillRef idx="3">
            <a:schemeClr val="accent1"/>
          </a:fillRef>
          <a:effectRef idx="2">
            <a:schemeClr val="accent1"/>
          </a:effectRef>
          <a:fontRef idx="minor">
            <a:schemeClr val="lt1"/>
          </a:fontRef>
        </p:style>
        <p:txBody>
          <a:bodyPr lIns="164592" tIns="109728" rIns="146304" rtlCol="0" anchor="ctr"/>
          <a:lstStyle/>
          <a:p>
            <a:pPr algn="ctr"/>
            <a:r>
              <a:rPr sz="1600" b="1" dirty="0">
                <a:solidFill>
                  <a:srgbClr val="192A3A"/>
                </a:solidFill>
                <a:latin typeface="Aptos Display"/>
              </a:rPr>
              <a:t>Spatial characteristics</a:t>
            </a:r>
          </a:p>
          <a:p>
            <a:pPr>
              <a:spcAft>
                <a:spcPts val="700"/>
              </a:spcAft>
              <a:defRPr sz="1500">
                <a:solidFill>
                  <a:srgbClr val="262C31"/>
                </a:solidFill>
                <a:latin typeface="Aptos"/>
              </a:defRPr>
            </a:pPr>
            <a:r>
              <a:rPr lang="en-US" dirty="0"/>
              <a:t>• </a:t>
            </a:r>
            <a:r>
              <a:rPr lang="en-US" dirty="0" err="1"/>
              <a:t>Bor</a:t>
            </a:r>
            <a:r>
              <a:rPr lang="en-US" dirty="0"/>
              <a:t> area: copper + gold, with a long history of exploitation.</a:t>
            </a:r>
          </a:p>
          <a:p>
            <a:pPr>
              <a:spcAft>
                <a:spcPts val="700"/>
              </a:spcAft>
              <a:defRPr sz="1500">
                <a:solidFill>
                  <a:srgbClr val="262C31"/>
                </a:solidFill>
                <a:latin typeface="Aptos"/>
              </a:defRPr>
            </a:pPr>
            <a:r>
              <a:rPr lang="en-US" dirty="0"/>
              <a:t>• </a:t>
            </a:r>
            <a:r>
              <a:rPr lang="en-US" dirty="0" err="1"/>
              <a:t>Majdanpe</a:t>
            </a:r>
            <a:r>
              <a:rPr lang="sr-Latn-RS" dirty="0"/>
              <a:t>k</a:t>
            </a:r>
            <a:r>
              <a:rPr lang="en-US" dirty="0"/>
              <a:t> area: predominantly copper, with a significant amount of gold as an accompanying metal.</a:t>
            </a:r>
          </a:p>
          <a:p>
            <a:pPr>
              <a:spcAft>
                <a:spcPts val="700"/>
              </a:spcAft>
              <a:defRPr sz="1500">
                <a:solidFill>
                  <a:srgbClr val="262C31"/>
                </a:solidFill>
                <a:latin typeface="Aptos"/>
              </a:defRPr>
            </a:pPr>
            <a:r>
              <a:rPr lang="en-US" dirty="0"/>
              <a:t>• The area has been significantly transformed by mining operations and related </a:t>
            </a:r>
            <a:r>
              <a:rPr lang="sr-Latn-RS" dirty="0"/>
              <a:t>infrastructural </a:t>
            </a:r>
            <a:r>
              <a:rPr lang="en-US" dirty="0"/>
              <a:t>activities</a:t>
            </a:r>
            <a:endParaRPr dirty="0"/>
          </a:p>
        </p:txBody>
      </p:sp>
      <p:sp>
        <p:nvSpPr>
          <p:cNvPr id="13" name="Rectangle 12">
            <a:extLst>
              <a:ext uri="{FF2B5EF4-FFF2-40B4-BE49-F238E27FC236}">
                <a16:creationId xmlns:a16="http://schemas.microsoft.com/office/drawing/2014/main" id="{AAFA0DC8-8506-3A72-2C22-EA7FBAF6B7A6}"/>
              </a:ext>
            </a:extLst>
          </p:cNvPr>
          <p:cNvSpPr/>
          <p:nvPr/>
        </p:nvSpPr>
        <p:spPr>
          <a:xfrm>
            <a:off x="775636" y="6971027"/>
            <a:ext cx="11155680" cy="10972"/>
          </a:xfrm>
          <a:prstGeom prst="rect">
            <a:avLst/>
          </a:prstGeom>
          <a:solidFill>
            <a:srgbClr val="D7DB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4" name="Picture 13">
            <a:extLst>
              <a:ext uri="{FF2B5EF4-FFF2-40B4-BE49-F238E27FC236}">
                <a16:creationId xmlns:a16="http://schemas.microsoft.com/office/drawing/2014/main" id="{BF776693-CAEA-9E18-F77F-B3259A804255}"/>
              </a:ext>
            </a:extLst>
          </p:cNvPr>
          <p:cNvPicPr>
            <a:picLocks noChangeAspect="1"/>
          </p:cNvPicPr>
          <p:nvPr/>
        </p:nvPicPr>
        <p:blipFill>
          <a:blip r:embed="rId5"/>
          <a:stretch>
            <a:fillRect/>
          </a:stretch>
        </p:blipFill>
        <p:spPr>
          <a:xfrm>
            <a:off x="704456" y="1943946"/>
            <a:ext cx="6902029" cy="4115382"/>
          </a:xfrm>
          <a:prstGeom prst="rect">
            <a:avLst/>
          </a:prstGeom>
        </p:spPr>
      </p:pic>
    </p:spTree>
    <p:extLst>
      <p:ext uri="{BB962C8B-B14F-4D97-AF65-F5344CB8AC3E}">
        <p14:creationId xmlns:p14="http://schemas.microsoft.com/office/powerpoint/2010/main" val="3550861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5A280-34EC-2A4E-A6E5-4EFA4EF426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0BBDEB-6CF0-E90C-5B08-15995D5ECCC5}"/>
              </a:ext>
            </a:extLst>
          </p:cNvPr>
          <p:cNvSpPr>
            <a:spLocks noGrp="1"/>
          </p:cNvSpPr>
          <p:nvPr>
            <p:ph type="title"/>
          </p:nvPr>
        </p:nvSpPr>
        <p:spPr>
          <a:xfrm>
            <a:off x="526214" y="380250"/>
            <a:ext cx="4601197" cy="1183566"/>
          </a:xfrm>
        </p:spPr>
        <p:txBody>
          <a:bodyPr anchor="b">
            <a:normAutofit/>
          </a:bodyPr>
          <a:lstStyle/>
          <a:p>
            <a:r>
              <a:rPr lang="en-US" dirty="0"/>
              <a:t>3. Active Mining Activities – </a:t>
            </a:r>
            <a:r>
              <a:rPr lang="en-US" dirty="0" err="1"/>
              <a:t>Bor</a:t>
            </a:r>
            <a:endParaRPr lang="en-US" dirty="0"/>
          </a:p>
        </p:txBody>
      </p:sp>
      <p:sp>
        <p:nvSpPr>
          <p:cNvPr id="16" name="Slide Number Placeholder 4">
            <a:extLst>
              <a:ext uri="{FF2B5EF4-FFF2-40B4-BE49-F238E27FC236}">
                <a16:creationId xmlns:a16="http://schemas.microsoft.com/office/drawing/2014/main" id="{F2C18ABF-3467-BD41-27FD-E13C19ACAB32}"/>
              </a:ext>
            </a:extLst>
          </p:cNvPr>
          <p:cNvSpPr>
            <a:spLocks noGrp="1"/>
          </p:cNvSpPr>
          <p:nvPr>
            <p:ph type="sldNum" sz="quarter" idx="12"/>
          </p:nvPr>
        </p:nvSpPr>
        <p:spPr>
          <a:xfrm>
            <a:off x="0" y="6629400"/>
            <a:ext cx="410402" cy="228600"/>
          </a:xfrm>
        </p:spPr>
        <p:txBody>
          <a:bodyPr/>
          <a:lstStyle/>
          <a:p>
            <a:pPr>
              <a:spcAft>
                <a:spcPts val="600"/>
              </a:spcAft>
            </a:pPr>
            <a:fld id="{9CD8D479-8942-46E8-A226-A4E01F7A105C}" type="slidenum">
              <a:rPr lang="en-US"/>
              <a:pPr>
                <a:spcAft>
                  <a:spcPts val="600"/>
                </a:spcAft>
              </a:pPr>
              <a:t>5</a:t>
            </a:fld>
            <a:endParaRPr lang="en-US"/>
          </a:p>
        </p:txBody>
      </p:sp>
      <p:sp>
        <p:nvSpPr>
          <p:cNvPr id="17" name="Date Placeholder 5">
            <a:extLst>
              <a:ext uri="{FF2B5EF4-FFF2-40B4-BE49-F238E27FC236}">
                <a16:creationId xmlns:a16="http://schemas.microsoft.com/office/drawing/2014/main" id="{54011CFA-703E-8A89-EAEB-550D73C23A5F}"/>
              </a:ext>
            </a:extLst>
          </p:cNvPr>
          <p:cNvSpPr>
            <a:spLocks noGrp="1"/>
          </p:cNvSpPr>
          <p:nvPr>
            <p:ph type="dt" sz="half" idx="10"/>
          </p:nvPr>
        </p:nvSpPr>
        <p:spPr>
          <a:xfrm>
            <a:off x="453403" y="6629400"/>
            <a:ext cx="1000662" cy="228600"/>
          </a:xfrm>
        </p:spPr>
        <p:txBody>
          <a:bodyPr/>
          <a:lstStyle/>
          <a:p>
            <a:pPr>
              <a:spcAft>
                <a:spcPts val="600"/>
              </a:spcAft>
            </a:pPr>
            <a:r>
              <a:rPr lang="sr-Latn-RS" dirty="0"/>
              <a:t>1.9.2026</a:t>
            </a:r>
            <a:endParaRPr lang="en-US" dirty="0"/>
          </a:p>
        </p:txBody>
      </p:sp>
      <p:pic>
        <p:nvPicPr>
          <p:cNvPr id="4" name="Picture 3" descr="A blue flag with yellow stars on it">
            <a:extLst>
              <a:ext uri="{FF2B5EF4-FFF2-40B4-BE49-F238E27FC236}">
                <a16:creationId xmlns:a16="http://schemas.microsoft.com/office/drawing/2014/main" id="{1CAE629D-1921-8DB5-6D19-4FB57EEFE0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0788" y="-41382"/>
            <a:ext cx="5791212" cy="1740412"/>
          </a:xfrm>
          <a:prstGeom prst="rect">
            <a:avLst/>
          </a:prstGeom>
        </p:spPr>
      </p:pic>
      <p:pic>
        <p:nvPicPr>
          <p:cNvPr id="6" name="Picture 5" descr="A green circle with white lines on it&#10;&#10;Description automatically generated">
            <a:extLst>
              <a:ext uri="{FF2B5EF4-FFF2-40B4-BE49-F238E27FC236}">
                <a16:creationId xmlns:a16="http://schemas.microsoft.com/office/drawing/2014/main" id="{6B997833-E07A-EB69-FF21-9181774B790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62799" y="380250"/>
            <a:ext cx="1129223" cy="1129223"/>
          </a:xfrm>
          <a:prstGeom prst="rect">
            <a:avLst/>
          </a:prstGeom>
        </p:spPr>
      </p:pic>
      <p:sp>
        <p:nvSpPr>
          <p:cNvPr id="9" name="Footer Placeholder 6">
            <a:extLst>
              <a:ext uri="{FF2B5EF4-FFF2-40B4-BE49-F238E27FC236}">
                <a16:creationId xmlns:a16="http://schemas.microsoft.com/office/drawing/2014/main" id="{01C8766C-5624-B008-E6BA-0567B09E2A8C}"/>
              </a:ext>
            </a:extLst>
          </p:cNvPr>
          <p:cNvSpPr>
            <a:spLocks noGrp="1"/>
          </p:cNvSpPr>
          <p:nvPr>
            <p:ph type="ftr" sz="quarter" idx="11"/>
          </p:nvPr>
        </p:nvSpPr>
        <p:spPr>
          <a:xfrm>
            <a:off x="1637716" y="6629400"/>
            <a:ext cx="9144259" cy="228600"/>
          </a:xfrm>
        </p:spPr>
        <p:txBody>
          <a:bodyPr/>
          <a:lstStyle/>
          <a:p>
            <a:pPr>
              <a:spcAft>
                <a:spcPts val="600"/>
              </a:spcAft>
            </a:pPr>
            <a:r>
              <a:rPr lang="en-US" dirty="0"/>
              <a:t>Mining Activities Overview in </a:t>
            </a:r>
            <a:r>
              <a:rPr lang="sr-Latn-RS" dirty="0"/>
              <a:t>the </a:t>
            </a:r>
            <a:r>
              <a:rPr lang="en-US" dirty="0" err="1"/>
              <a:t>Bor</a:t>
            </a:r>
            <a:r>
              <a:rPr lang="en-US" dirty="0"/>
              <a:t> Area and Planned Future Activities</a:t>
            </a:r>
          </a:p>
        </p:txBody>
      </p:sp>
      <p:pic>
        <p:nvPicPr>
          <p:cNvPr id="10" name="Picture 9">
            <a:extLst>
              <a:ext uri="{FF2B5EF4-FFF2-40B4-BE49-F238E27FC236}">
                <a16:creationId xmlns:a16="http://schemas.microsoft.com/office/drawing/2014/main" id="{75447A83-9AEB-CA66-AD0A-C45B63B6C37F}"/>
              </a:ext>
            </a:extLst>
          </p:cNvPr>
          <p:cNvPicPr>
            <a:picLocks noChangeAspect="1"/>
          </p:cNvPicPr>
          <p:nvPr/>
        </p:nvPicPr>
        <p:blipFill>
          <a:blip r:embed="rId5"/>
          <a:stretch>
            <a:fillRect/>
          </a:stretch>
        </p:blipFill>
        <p:spPr>
          <a:xfrm>
            <a:off x="744523" y="1889936"/>
            <a:ext cx="9531754" cy="4734857"/>
          </a:xfrm>
          <a:prstGeom prst="rect">
            <a:avLst/>
          </a:prstGeom>
        </p:spPr>
      </p:pic>
      <p:sp>
        <p:nvSpPr>
          <p:cNvPr id="12" name="Rounded Rectangle 4">
            <a:extLst>
              <a:ext uri="{FF2B5EF4-FFF2-40B4-BE49-F238E27FC236}">
                <a16:creationId xmlns:a16="http://schemas.microsoft.com/office/drawing/2014/main" id="{14A2A387-F8EC-F961-8BD3-9B2CB720EACA}"/>
              </a:ext>
            </a:extLst>
          </p:cNvPr>
          <p:cNvSpPr/>
          <p:nvPr/>
        </p:nvSpPr>
        <p:spPr>
          <a:xfrm>
            <a:off x="1039724" y="2590924"/>
            <a:ext cx="2812228" cy="1333948"/>
          </a:xfrm>
          <a:prstGeom prst="roundRect">
            <a:avLst/>
          </a:prstGeom>
          <a:solidFill>
            <a:srgbClr val="EFE2DA"/>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3">
            <a:schemeClr val="accent1"/>
          </a:fillRef>
          <a:effectRef idx="2">
            <a:schemeClr val="accent1"/>
          </a:effectRef>
          <a:fontRef idx="minor">
            <a:schemeClr val="lt1"/>
          </a:fontRef>
        </p:style>
        <p:txBody>
          <a:bodyPr lIns="182880" tIns="146304" rtlCol="0" anchor="ctr"/>
          <a:lstStyle/>
          <a:p>
            <a:pPr algn="ctr"/>
            <a:r>
              <a:rPr sz="1700" b="1" dirty="0" err="1">
                <a:solidFill>
                  <a:srgbClr val="192A3A"/>
                </a:solidFill>
                <a:latin typeface="Aptos Display"/>
              </a:rPr>
              <a:t>Veliki</a:t>
            </a:r>
            <a:r>
              <a:rPr sz="1700" b="1" dirty="0">
                <a:solidFill>
                  <a:srgbClr val="192A3A"/>
                </a:solidFill>
                <a:latin typeface="Aptos Display"/>
              </a:rPr>
              <a:t> </a:t>
            </a:r>
            <a:r>
              <a:rPr sz="1700" b="1" dirty="0" err="1">
                <a:solidFill>
                  <a:srgbClr val="192A3A"/>
                </a:solidFill>
                <a:latin typeface="Aptos Display"/>
              </a:rPr>
              <a:t>Krivelj</a:t>
            </a:r>
            <a:endParaRPr sz="1700" b="1" dirty="0">
              <a:solidFill>
                <a:srgbClr val="192A3A"/>
              </a:solidFill>
              <a:latin typeface="Aptos Display"/>
            </a:endParaRPr>
          </a:p>
          <a:p>
            <a:pPr algn="ctr">
              <a:spcAft>
                <a:spcPts val="400"/>
              </a:spcAft>
            </a:pPr>
            <a:r>
              <a:rPr sz="1100" dirty="0" err="1">
                <a:solidFill>
                  <a:srgbClr val="262C31"/>
                </a:solidFill>
                <a:latin typeface="Aptos"/>
              </a:rPr>
              <a:t>open-pit mining</a:t>
            </a:r>
            <a:endParaRPr sz="1100" dirty="0">
              <a:solidFill>
                <a:srgbClr val="262C31"/>
              </a:solidFill>
              <a:latin typeface="Aptos"/>
            </a:endParaRPr>
          </a:p>
          <a:p>
            <a:pPr algn="ctr">
              <a:spcAft>
                <a:spcPts val="400"/>
              </a:spcAft>
            </a:pPr>
            <a:r>
              <a:rPr sz="1100" dirty="0" err="1">
                <a:solidFill>
                  <a:srgbClr val="262C31"/>
                </a:solidFill>
                <a:latin typeface="Aptos"/>
              </a:rPr>
              <a:t>copper</a:t>
            </a:r>
            <a:endParaRPr sz="1100" dirty="0">
              <a:solidFill>
                <a:srgbClr val="262C31"/>
              </a:solidFill>
              <a:latin typeface="Aptos"/>
            </a:endParaRPr>
          </a:p>
          <a:p>
            <a:pPr algn="ctr">
              <a:spcAft>
                <a:spcPts val="400"/>
              </a:spcAft>
            </a:pPr>
            <a:r>
              <a:rPr sz="1100" dirty="0" err="1">
                <a:solidFill>
                  <a:srgbClr val="262C31"/>
                </a:solidFill>
                <a:latin typeface="Aptos"/>
              </a:rPr>
              <a:t>active production</a:t>
            </a:r>
            <a:endParaRPr sz="1100" dirty="0">
              <a:solidFill>
                <a:srgbClr val="262C31"/>
              </a:solidFill>
              <a:latin typeface="Aptos"/>
            </a:endParaRPr>
          </a:p>
        </p:txBody>
      </p:sp>
      <p:sp>
        <p:nvSpPr>
          <p:cNvPr id="13" name="Rounded Rectangle 5">
            <a:extLst>
              <a:ext uri="{FF2B5EF4-FFF2-40B4-BE49-F238E27FC236}">
                <a16:creationId xmlns:a16="http://schemas.microsoft.com/office/drawing/2014/main" id="{29217F25-5526-692B-22EB-0EFFD886AC60}"/>
              </a:ext>
            </a:extLst>
          </p:cNvPr>
          <p:cNvSpPr/>
          <p:nvPr/>
        </p:nvSpPr>
        <p:spPr>
          <a:xfrm>
            <a:off x="4243853" y="1998894"/>
            <a:ext cx="2728856" cy="1395705"/>
          </a:xfrm>
          <a:prstGeom prst="roundRect">
            <a:avLst/>
          </a:prstGeom>
          <a:solidFill>
            <a:srgbClr val="E2EBE4"/>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3">
            <a:schemeClr val="accent1"/>
          </a:fillRef>
          <a:effectRef idx="2">
            <a:schemeClr val="accent1"/>
          </a:effectRef>
          <a:fontRef idx="minor">
            <a:schemeClr val="lt1"/>
          </a:fontRef>
        </p:style>
        <p:txBody>
          <a:bodyPr lIns="182880" tIns="146304" rtlCol="0" anchor="ctr"/>
          <a:lstStyle/>
          <a:p>
            <a:pPr algn="ctr"/>
            <a:r>
              <a:rPr sz="1700" b="1" dirty="0">
                <a:solidFill>
                  <a:srgbClr val="192A3A"/>
                </a:solidFill>
                <a:latin typeface="Aptos Display"/>
              </a:rPr>
              <a:t>Novo </a:t>
            </a:r>
            <a:r>
              <a:rPr sz="1700" b="1" dirty="0" err="1">
                <a:solidFill>
                  <a:srgbClr val="192A3A"/>
                </a:solidFill>
                <a:latin typeface="Aptos Display"/>
              </a:rPr>
              <a:t>Cerovo</a:t>
            </a:r>
            <a:endParaRPr sz="1700" b="1" dirty="0">
              <a:solidFill>
                <a:srgbClr val="192A3A"/>
              </a:solidFill>
              <a:latin typeface="Aptos Display"/>
            </a:endParaRPr>
          </a:p>
          <a:p>
            <a:pPr algn="ctr">
              <a:spcAft>
                <a:spcPts val="400"/>
              </a:spcAft>
            </a:pPr>
            <a:r>
              <a:rPr sz="1100" dirty="0" err="1">
                <a:solidFill>
                  <a:srgbClr val="262C31"/>
                </a:solidFill>
                <a:latin typeface="Aptos"/>
              </a:rPr>
              <a:t>open-pit mining</a:t>
            </a:r>
            <a:endParaRPr sz="1100" dirty="0">
              <a:solidFill>
                <a:srgbClr val="262C31"/>
              </a:solidFill>
              <a:latin typeface="Aptos"/>
            </a:endParaRPr>
          </a:p>
          <a:p>
            <a:pPr algn="ctr">
              <a:spcAft>
                <a:spcPts val="400"/>
              </a:spcAft>
            </a:pPr>
            <a:r>
              <a:rPr sz="1100" dirty="0" err="1">
                <a:solidFill>
                  <a:srgbClr val="262C31"/>
                </a:solidFill>
                <a:latin typeface="Aptos"/>
              </a:rPr>
              <a:t>copper</a:t>
            </a:r>
            <a:endParaRPr sz="1100" dirty="0">
              <a:solidFill>
                <a:srgbClr val="262C31"/>
              </a:solidFill>
              <a:latin typeface="Aptos"/>
            </a:endParaRPr>
          </a:p>
          <a:p>
            <a:pPr algn="ctr">
              <a:spcAft>
                <a:spcPts val="400"/>
              </a:spcAft>
            </a:pPr>
            <a:r>
              <a:rPr sz="1100" dirty="0" err="1">
                <a:solidFill>
                  <a:srgbClr val="262C31"/>
                </a:solidFill>
                <a:latin typeface="Aptos"/>
              </a:rPr>
              <a:t>active production</a:t>
            </a:r>
            <a:endParaRPr sz="1100" dirty="0">
              <a:solidFill>
                <a:srgbClr val="262C31"/>
              </a:solidFill>
              <a:latin typeface="Aptos"/>
            </a:endParaRPr>
          </a:p>
        </p:txBody>
      </p:sp>
      <p:sp>
        <p:nvSpPr>
          <p:cNvPr id="14" name="Rounded Rectangle 6">
            <a:extLst>
              <a:ext uri="{FF2B5EF4-FFF2-40B4-BE49-F238E27FC236}">
                <a16:creationId xmlns:a16="http://schemas.microsoft.com/office/drawing/2014/main" id="{09C48D1E-55D4-0E61-B86B-6D3A7D7449C3}"/>
              </a:ext>
            </a:extLst>
          </p:cNvPr>
          <p:cNvSpPr/>
          <p:nvPr/>
        </p:nvSpPr>
        <p:spPr>
          <a:xfrm>
            <a:off x="7406296" y="2590924"/>
            <a:ext cx="2728856" cy="1368112"/>
          </a:xfrm>
          <a:prstGeom prst="roundRect">
            <a:avLst/>
          </a:prstGeom>
          <a:solidFill>
            <a:srgbClr val="F4EDD8"/>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3">
            <a:schemeClr val="accent1"/>
          </a:fillRef>
          <a:effectRef idx="2">
            <a:schemeClr val="accent1"/>
          </a:effectRef>
          <a:fontRef idx="minor">
            <a:schemeClr val="lt1"/>
          </a:fontRef>
        </p:style>
        <p:txBody>
          <a:bodyPr lIns="182880" tIns="146304" rtlCol="0" anchor="ctr"/>
          <a:lstStyle/>
          <a:p>
            <a:pPr algn="ctr"/>
            <a:r>
              <a:rPr sz="1700" b="1" dirty="0">
                <a:solidFill>
                  <a:srgbClr val="192A3A"/>
                </a:solidFill>
                <a:latin typeface="Aptos Display"/>
              </a:rPr>
              <a:t>Jama</a:t>
            </a:r>
          </a:p>
          <a:p>
            <a:pPr algn="ctr">
              <a:spcAft>
                <a:spcPts val="400"/>
              </a:spcAft>
            </a:pPr>
            <a:r>
              <a:rPr sz="1100" dirty="0" err="1">
                <a:solidFill>
                  <a:srgbClr val="262C31"/>
                </a:solidFill>
                <a:latin typeface="Aptos"/>
              </a:rPr>
              <a:t>underground mining</a:t>
            </a:r>
            <a:endParaRPr sz="1100" dirty="0">
              <a:solidFill>
                <a:srgbClr val="262C31"/>
              </a:solidFill>
              <a:latin typeface="Aptos"/>
            </a:endParaRPr>
          </a:p>
          <a:p>
            <a:pPr algn="ctr">
              <a:spcAft>
                <a:spcPts val="400"/>
              </a:spcAft>
            </a:pPr>
            <a:r>
              <a:rPr sz="1100" dirty="0" err="1">
                <a:solidFill>
                  <a:srgbClr val="262C31"/>
                </a:solidFill>
                <a:latin typeface="Aptos"/>
              </a:rPr>
              <a:t>copper</a:t>
            </a:r>
            <a:endParaRPr sz="1100" dirty="0">
              <a:solidFill>
                <a:srgbClr val="262C31"/>
              </a:solidFill>
              <a:latin typeface="Aptos"/>
            </a:endParaRPr>
          </a:p>
          <a:p>
            <a:pPr algn="ctr">
              <a:spcAft>
                <a:spcPts val="400"/>
              </a:spcAft>
            </a:pPr>
            <a:r>
              <a:rPr sz="1100" dirty="0" err="1">
                <a:solidFill>
                  <a:srgbClr val="262C31"/>
                </a:solidFill>
                <a:latin typeface="Aptos"/>
              </a:rPr>
              <a:t>modernization + expansion</a:t>
            </a:r>
            <a:endParaRPr sz="1100" dirty="0">
              <a:solidFill>
                <a:srgbClr val="262C31"/>
              </a:solidFill>
              <a:latin typeface="Aptos"/>
            </a:endParaRPr>
          </a:p>
        </p:txBody>
      </p:sp>
      <p:sp>
        <p:nvSpPr>
          <p:cNvPr id="15" name="Rounded Rectangle 7">
            <a:extLst>
              <a:ext uri="{FF2B5EF4-FFF2-40B4-BE49-F238E27FC236}">
                <a16:creationId xmlns:a16="http://schemas.microsoft.com/office/drawing/2014/main" id="{2EF080EA-8C5B-F70C-FAF8-9960E9D00187}"/>
              </a:ext>
            </a:extLst>
          </p:cNvPr>
          <p:cNvSpPr/>
          <p:nvPr/>
        </p:nvSpPr>
        <p:spPr>
          <a:xfrm>
            <a:off x="998038" y="4418778"/>
            <a:ext cx="2812228" cy="1333948"/>
          </a:xfrm>
          <a:prstGeom prst="roundRect">
            <a:avLst/>
          </a:prstGeom>
          <a:solidFill>
            <a:srgbClr val="EFE2DA"/>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3">
            <a:schemeClr val="accent1"/>
          </a:fillRef>
          <a:effectRef idx="2">
            <a:schemeClr val="accent1"/>
          </a:effectRef>
          <a:fontRef idx="minor">
            <a:schemeClr val="lt1"/>
          </a:fontRef>
        </p:style>
        <p:txBody>
          <a:bodyPr lIns="182880" tIns="146304" rtlCol="0" anchor="ctr"/>
          <a:lstStyle/>
          <a:p>
            <a:pPr algn="ctr"/>
            <a:r>
              <a:rPr sz="1700" b="1" dirty="0" err="1">
                <a:solidFill>
                  <a:srgbClr val="192A3A"/>
                </a:solidFill>
                <a:latin typeface="Aptos Display"/>
              </a:rPr>
              <a:t>Majdanpek</a:t>
            </a:r>
            <a:endParaRPr sz="1700" b="1" dirty="0">
              <a:solidFill>
                <a:srgbClr val="192A3A"/>
              </a:solidFill>
              <a:latin typeface="Aptos Display"/>
            </a:endParaRPr>
          </a:p>
          <a:p>
            <a:pPr algn="ctr">
              <a:spcAft>
                <a:spcPts val="400"/>
              </a:spcAft>
            </a:pPr>
            <a:r>
              <a:rPr sz="1100" dirty="0" err="1">
                <a:solidFill>
                  <a:srgbClr val="262C31"/>
                </a:solidFill>
                <a:latin typeface="Aptos"/>
              </a:rPr>
              <a:t>open-pit mining</a:t>
            </a:r>
            <a:endParaRPr sz="1100" dirty="0">
              <a:solidFill>
                <a:srgbClr val="262C31"/>
              </a:solidFill>
              <a:latin typeface="Aptos"/>
            </a:endParaRPr>
          </a:p>
          <a:p>
            <a:pPr algn="ctr">
              <a:spcAft>
                <a:spcPts val="400"/>
              </a:spcAft>
            </a:pPr>
            <a:r>
              <a:rPr sz="1100" dirty="0" err="1">
                <a:solidFill>
                  <a:srgbClr val="262C31"/>
                </a:solidFill>
                <a:latin typeface="Aptos"/>
              </a:rPr>
              <a:t>copper + Au</a:t>
            </a:r>
          </a:p>
          <a:p>
            <a:pPr algn="ctr">
              <a:spcAft>
                <a:spcPts val="400"/>
              </a:spcAft>
            </a:pPr>
            <a:r>
              <a:rPr sz="1100" dirty="0" err="1">
                <a:solidFill>
                  <a:srgbClr val="262C31"/>
                </a:solidFill>
                <a:latin typeface="Aptos"/>
              </a:rPr>
              <a:t>active production</a:t>
            </a:r>
            <a:endParaRPr sz="1100" dirty="0">
              <a:solidFill>
                <a:srgbClr val="262C31"/>
              </a:solidFill>
              <a:latin typeface="Aptos"/>
            </a:endParaRPr>
          </a:p>
        </p:txBody>
      </p:sp>
      <p:sp>
        <p:nvSpPr>
          <p:cNvPr id="18" name="Rounded Rectangle 8">
            <a:extLst>
              <a:ext uri="{FF2B5EF4-FFF2-40B4-BE49-F238E27FC236}">
                <a16:creationId xmlns:a16="http://schemas.microsoft.com/office/drawing/2014/main" id="{F54E4EF9-4058-754A-BE10-65501F2B9932}"/>
              </a:ext>
            </a:extLst>
          </p:cNvPr>
          <p:cNvSpPr/>
          <p:nvPr/>
        </p:nvSpPr>
        <p:spPr>
          <a:xfrm>
            <a:off x="4221355" y="3534049"/>
            <a:ext cx="2728856" cy="1367740"/>
          </a:xfrm>
          <a:prstGeom prst="roundRect">
            <a:avLst/>
          </a:prstGeom>
          <a:solidFill>
            <a:srgbClr val="E2EBE4"/>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3">
            <a:schemeClr val="accent1"/>
          </a:fillRef>
          <a:effectRef idx="2">
            <a:schemeClr val="accent1"/>
          </a:effectRef>
          <a:fontRef idx="minor">
            <a:schemeClr val="lt1"/>
          </a:fontRef>
        </p:style>
        <p:txBody>
          <a:bodyPr lIns="182880" tIns="146304" rtlCol="0" anchor="ctr"/>
          <a:lstStyle/>
          <a:p>
            <a:pPr algn="ctr"/>
            <a:r>
              <a:rPr lang="sr-Latn-RS" sz="1700" b="1" dirty="0" smtClean="0">
                <a:solidFill>
                  <a:srgbClr val="192A3A"/>
                </a:solidFill>
                <a:latin typeface="Aptos Display"/>
              </a:rPr>
              <a:t>Limestone</a:t>
            </a:r>
            <a:r>
              <a:rPr sz="1700" b="1" dirty="0" smtClean="0">
                <a:solidFill>
                  <a:srgbClr val="192A3A"/>
                </a:solidFill>
                <a:latin typeface="Aptos Display"/>
              </a:rPr>
              <a:t> </a:t>
            </a:r>
            <a:r>
              <a:rPr sz="1700" b="1" dirty="0">
                <a:solidFill>
                  <a:srgbClr val="192A3A"/>
                </a:solidFill>
                <a:latin typeface="Aptos Display"/>
              </a:rPr>
              <a:t>/ </a:t>
            </a:r>
            <a:r>
              <a:rPr lang="sr-Latn-RS" sz="1700" b="1" dirty="0" smtClean="0">
                <a:solidFill>
                  <a:srgbClr val="192A3A"/>
                </a:solidFill>
                <a:latin typeface="Aptos Display"/>
              </a:rPr>
              <a:t>Quarry</a:t>
            </a:r>
            <a:endParaRPr sz="1700" b="1" dirty="0">
              <a:solidFill>
                <a:srgbClr val="192A3A"/>
              </a:solidFill>
              <a:latin typeface="Aptos Display"/>
            </a:endParaRPr>
          </a:p>
          <a:p>
            <a:pPr algn="ctr">
              <a:spcAft>
                <a:spcPts val="400"/>
              </a:spcAft>
            </a:pPr>
            <a:r>
              <a:rPr lang="sr-Latn-RS" sz="1100" dirty="0">
                <a:solidFill>
                  <a:srgbClr val="262C31"/>
                </a:solidFill>
                <a:latin typeface="Aptos"/>
              </a:rPr>
              <a:t>Open-pit mining</a:t>
            </a:r>
            <a:endParaRPr sz="1100" dirty="0">
              <a:solidFill>
                <a:srgbClr val="262C31"/>
              </a:solidFill>
              <a:latin typeface="Aptos"/>
            </a:endParaRPr>
          </a:p>
          <a:p>
            <a:pPr algn="ctr">
              <a:spcAft>
                <a:spcPts val="400"/>
              </a:spcAft>
            </a:pPr>
            <a:r>
              <a:rPr lang="sr-Latn-RS" sz="1100" dirty="0">
                <a:solidFill>
                  <a:srgbClr val="262C31"/>
                </a:solidFill>
                <a:latin typeface="Aptos"/>
              </a:rPr>
              <a:t>limestone</a:t>
            </a:r>
            <a:endParaRPr sz="1100" dirty="0">
              <a:solidFill>
                <a:srgbClr val="262C31"/>
              </a:solidFill>
              <a:latin typeface="Aptos"/>
            </a:endParaRPr>
          </a:p>
          <a:p>
            <a:pPr algn="ctr">
              <a:spcAft>
                <a:spcPts val="400"/>
              </a:spcAft>
            </a:pPr>
            <a:r>
              <a:rPr sz="1100" dirty="0" err="1">
                <a:solidFill>
                  <a:srgbClr val="262C31"/>
                </a:solidFill>
                <a:latin typeface="Aptos"/>
              </a:rPr>
              <a:t>auxiliary raw material</a:t>
            </a:r>
            <a:endParaRPr sz="1100" dirty="0">
              <a:solidFill>
                <a:srgbClr val="262C31"/>
              </a:solidFill>
              <a:latin typeface="Aptos"/>
            </a:endParaRPr>
          </a:p>
        </p:txBody>
      </p:sp>
      <p:sp>
        <p:nvSpPr>
          <p:cNvPr id="19" name="Rounded Rectangle 9">
            <a:extLst>
              <a:ext uri="{FF2B5EF4-FFF2-40B4-BE49-F238E27FC236}">
                <a16:creationId xmlns:a16="http://schemas.microsoft.com/office/drawing/2014/main" id="{FF4469F5-659C-55A7-F349-051C4A6EFAE3}"/>
              </a:ext>
            </a:extLst>
          </p:cNvPr>
          <p:cNvSpPr/>
          <p:nvPr/>
        </p:nvSpPr>
        <p:spPr>
          <a:xfrm>
            <a:off x="7547420" y="4418778"/>
            <a:ext cx="2728856" cy="1367740"/>
          </a:xfrm>
          <a:prstGeom prst="roundRect">
            <a:avLst/>
          </a:prstGeom>
          <a:solidFill>
            <a:srgbClr val="F4EDD8"/>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3">
            <a:schemeClr val="accent1"/>
          </a:fillRef>
          <a:effectRef idx="2">
            <a:schemeClr val="accent1"/>
          </a:effectRef>
          <a:fontRef idx="minor">
            <a:schemeClr val="lt1"/>
          </a:fontRef>
        </p:style>
        <p:txBody>
          <a:bodyPr lIns="182880" tIns="146304" rtlCol="0" anchor="ctr"/>
          <a:lstStyle/>
          <a:p>
            <a:pPr algn="ctr"/>
            <a:r>
              <a:rPr sz="1700" b="1" dirty="0">
                <a:solidFill>
                  <a:srgbClr val="192A3A"/>
                </a:solidFill>
                <a:latin typeface="Aptos Display"/>
              </a:rPr>
              <a:t>TIR</a:t>
            </a:r>
          </a:p>
          <a:p>
            <a:pPr algn="ctr">
              <a:spcAft>
                <a:spcPts val="400"/>
              </a:spcAft>
            </a:pPr>
            <a:r>
              <a:rPr sz="1100" dirty="0" err="1">
                <a:solidFill>
                  <a:srgbClr val="262C31"/>
                </a:solidFill>
                <a:latin typeface="Aptos"/>
              </a:rPr>
              <a:t>metallurgy</a:t>
            </a:r>
            <a:endParaRPr sz="1100" dirty="0">
              <a:solidFill>
                <a:srgbClr val="262C31"/>
              </a:solidFill>
              <a:latin typeface="Aptos"/>
            </a:endParaRPr>
          </a:p>
          <a:p>
            <a:pPr algn="ctr">
              <a:spcAft>
                <a:spcPts val="400"/>
              </a:spcAft>
            </a:pPr>
            <a:r>
              <a:rPr sz="1100" dirty="0">
                <a:solidFill>
                  <a:srgbClr val="262C31"/>
                </a:solidFill>
                <a:latin typeface="Aptos"/>
              </a:rPr>
              <a:t>Cu + precious metals</a:t>
            </a:r>
          </a:p>
          <a:p>
            <a:pPr algn="ctr">
              <a:spcAft>
                <a:spcPts val="400"/>
              </a:spcAft>
            </a:pPr>
            <a:r>
              <a:rPr sz="1100" dirty="0" err="1">
                <a:solidFill>
                  <a:srgbClr val="262C31"/>
                </a:solidFill>
                <a:latin typeface="Aptos"/>
              </a:rPr>
              <a:t>concentrate processing</a:t>
            </a:r>
            <a:endParaRPr sz="1100" dirty="0">
              <a:solidFill>
                <a:srgbClr val="262C31"/>
              </a:solidFill>
              <a:latin typeface="Aptos"/>
            </a:endParaRPr>
          </a:p>
        </p:txBody>
      </p:sp>
      <p:sp>
        <p:nvSpPr>
          <p:cNvPr id="20" name="Rectangle 19">
            <a:extLst>
              <a:ext uri="{FF2B5EF4-FFF2-40B4-BE49-F238E27FC236}">
                <a16:creationId xmlns:a16="http://schemas.microsoft.com/office/drawing/2014/main" id="{1CB23C86-DF0E-D5BF-34C6-1B7B0F49FA0F}"/>
              </a:ext>
            </a:extLst>
          </p:cNvPr>
          <p:cNvSpPr/>
          <p:nvPr/>
        </p:nvSpPr>
        <p:spPr>
          <a:xfrm>
            <a:off x="685761" y="7257391"/>
            <a:ext cx="11155680" cy="10972"/>
          </a:xfrm>
          <a:prstGeom prst="rect">
            <a:avLst/>
          </a:prstGeom>
          <a:solidFill>
            <a:srgbClr val="D7DB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ounded Rectangle 6">
            <a:extLst>
              <a:ext uri="{FF2B5EF4-FFF2-40B4-BE49-F238E27FC236}">
                <a16:creationId xmlns:a16="http://schemas.microsoft.com/office/drawing/2014/main" id="{B86180E8-E646-8171-8DC6-BA39D4D42A4D}"/>
              </a:ext>
            </a:extLst>
          </p:cNvPr>
          <p:cNvSpPr/>
          <p:nvPr/>
        </p:nvSpPr>
        <p:spPr>
          <a:xfrm>
            <a:off x="4243853" y="5101484"/>
            <a:ext cx="2728856" cy="1435518"/>
          </a:xfrm>
          <a:prstGeom prst="roundRect">
            <a:avLst/>
          </a:prstGeom>
          <a:solidFill>
            <a:schemeClr val="tx2">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3">
            <a:schemeClr val="accent1"/>
          </a:fillRef>
          <a:effectRef idx="2">
            <a:schemeClr val="accent1"/>
          </a:effectRef>
          <a:fontRef idx="minor">
            <a:schemeClr val="lt1"/>
          </a:fontRef>
        </p:style>
        <p:txBody>
          <a:bodyPr lIns="182880" tIns="146304" rtlCol="0" anchor="ctr"/>
          <a:lstStyle/>
          <a:p>
            <a:pPr algn="ctr"/>
            <a:r>
              <a:rPr lang="sr-Latn-RS" sz="1700" b="1" dirty="0">
                <a:solidFill>
                  <a:srgbClr val="192A3A"/>
                </a:solidFill>
                <a:latin typeface="Aptos Display"/>
              </a:rPr>
              <a:t>Čukaru Peki</a:t>
            </a:r>
            <a:endParaRPr sz="1700" b="1" dirty="0">
              <a:solidFill>
                <a:srgbClr val="192A3A"/>
              </a:solidFill>
              <a:latin typeface="Aptos Display"/>
            </a:endParaRPr>
          </a:p>
          <a:p>
            <a:pPr algn="ctr">
              <a:spcAft>
                <a:spcPts val="400"/>
              </a:spcAft>
            </a:pPr>
            <a:r>
              <a:rPr sz="1100" dirty="0" err="1">
                <a:solidFill>
                  <a:srgbClr val="262C31"/>
                </a:solidFill>
                <a:latin typeface="Aptos"/>
              </a:rPr>
              <a:t>underground mining</a:t>
            </a:r>
            <a:endParaRPr sz="1100" dirty="0">
              <a:solidFill>
                <a:srgbClr val="262C31"/>
              </a:solidFill>
              <a:latin typeface="Aptos"/>
            </a:endParaRPr>
          </a:p>
          <a:p>
            <a:pPr algn="ctr">
              <a:spcAft>
                <a:spcPts val="400"/>
              </a:spcAft>
            </a:pPr>
            <a:r>
              <a:rPr sz="1100" dirty="0" err="1">
                <a:solidFill>
                  <a:srgbClr val="262C31"/>
                </a:solidFill>
                <a:latin typeface="Aptos"/>
              </a:rPr>
              <a:t>copper</a:t>
            </a:r>
            <a:endParaRPr sz="1100" dirty="0">
              <a:solidFill>
                <a:srgbClr val="262C31"/>
              </a:solidFill>
              <a:latin typeface="Aptos"/>
            </a:endParaRPr>
          </a:p>
          <a:p>
            <a:pPr algn="ctr">
              <a:spcAft>
                <a:spcPts val="400"/>
              </a:spcAft>
            </a:pPr>
            <a:r>
              <a:rPr lang="sr-Latn-RS" sz="1100" dirty="0">
                <a:solidFill>
                  <a:srgbClr val="262C31"/>
                </a:solidFill>
                <a:latin typeface="Aptos"/>
              </a:rPr>
              <a:t>Active production + expansion</a:t>
            </a:r>
            <a:endParaRPr sz="1100" dirty="0">
              <a:solidFill>
                <a:srgbClr val="262C31"/>
              </a:solidFill>
              <a:latin typeface="Aptos"/>
            </a:endParaRPr>
          </a:p>
        </p:txBody>
      </p:sp>
    </p:spTree>
    <p:extLst>
      <p:ext uri="{BB962C8B-B14F-4D97-AF65-F5344CB8AC3E}">
        <p14:creationId xmlns:p14="http://schemas.microsoft.com/office/powerpoint/2010/main" val="4166876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4E5FE0-04E5-66FA-0F74-3887E2654097}"/>
              </a:ext>
            </a:extLst>
          </p:cNvPr>
          <p:cNvSpPr>
            <a:spLocks noGrp="1"/>
          </p:cNvSpPr>
          <p:nvPr>
            <p:ph type="sldNum" sz="quarter" idx="12"/>
          </p:nvPr>
        </p:nvSpPr>
        <p:spPr>
          <a:xfrm>
            <a:off x="0" y="6629400"/>
            <a:ext cx="410402" cy="228600"/>
          </a:xfrm>
        </p:spPr>
        <p:txBody>
          <a:bodyPr anchor="ctr">
            <a:normAutofit/>
          </a:bodyPr>
          <a:lstStyle/>
          <a:p>
            <a:pPr>
              <a:lnSpc>
                <a:spcPct val="90000"/>
              </a:lnSpc>
              <a:spcAft>
                <a:spcPts val="600"/>
              </a:spcAft>
            </a:pPr>
            <a:fld id="{9CD8D479-8942-46E8-A226-A4E01F7A105C}" type="slidenum">
              <a:rPr lang="en-US" sz="1000" smtClean="0"/>
              <a:pPr>
                <a:lnSpc>
                  <a:spcPct val="90000"/>
                </a:lnSpc>
                <a:spcAft>
                  <a:spcPts val="600"/>
                </a:spcAft>
              </a:pPr>
              <a:t>6</a:t>
            </a:fld>
            <a:endParaRPr lang="en-US" sz="1000"/>
          </a:p>
        </p:txBody>
      </p:sp>
      <p:sp>
        <p:nvSpPr>
          <p:cNvPr id="6" name="Date Placeholder 5">
            <a:extLst>
              <a:ext uri="{FF2B5EF4-FFF2-40B4-BE49-F238E27FC236}">
                <a16:creationId xmlns:a16="http://schemas.microsoft.com/office/drawing/2014/main" id="{F9C72EFB-6822-43E6-053C-4FA8B87B9D39}"/>
              </a:ext>
            </a:extLst>
          </p:cNvPr>
          <p:cNvSpPr>
            <a:spLocks noGrp="1"/>
          </p:cNvSpPr>
          <p:nvPr>
            <p:ph type="dt" sz="half" idx="10"/>
          </p:nvPr>
        </p:nvSpPr>
        <p:spPr>
          <a:xfrm>
            <a:off x="453403" y="6629400"/>
            <a:ext cx="1000662" cy="228600"/>
          </a:xfrm>
        </p:spPr>
        <p:txBody>
          <a:bodyPr anchor="ctr">
            <a:normAutofit/>
          </a:bodyPr>
          <a:lstStyle/>
          <a:p>
            <a:pPr>
              <a:lnSpc>
                <a:spcPct val="90000"/>
              </a:lnSpc>
              <a:spcAft>
                <a:spcPts val="600"/>
              </a:spcAft>
            </a:pPr>
            <a:fld id="{93A66BA0-BF77-43AC-894A-20AD8220B887}" type="datetime1">
              <a:rPr lang="en-US" sz="1000" smtClean="0"/>
              <a:pPr>
                <a:lnSpc>
                  <a:spcPct val="90000"/>
                </a:lnSpc>
                <a:spcAft>
                  <a:spcPts val="600"/>
                </a:spcAft>
              </a:pPr>
              <a:t>8/31/2026</a:t>
            </a:fld>
            <a:endParaRPr lang="en-US" sz="1000"/>
          </a:p>
        </p:txBody>
      </p:sp>
      <p:sp>
        <p:nvSpPr>
          <p:cNvPr id="7" name="Footer Placeholder 6">
            <a:extLst>
              <a:ext uri="{FF2B5EF4-FFF2-40B4-BE49-F238E27FC236}">
                <a16:creationId xmlns:a16="http://schemas.microsoft.com/office/drawing/2014/main" id="{980A4662-A2EB-AAB9-B24A-63AEA7F98950}"/>
              </a:ext>
            </a:extLst>
          </p:cNvPr>
          <p:cNvSpPr>
            <a:spLocks noGrp="1"/>
          </p:cNvSpPr>
          <p:nvPr>
            <p:ph type="ftr" sz="quarter" idx="11"/>
          </p:nvPr>
        </p:nvSpPr>
        <p:spPr>
          <a:xfrm>
            <a:off x="1637716" y="6629400"/>
            <a:ext cx="9144259" cy="228600"/>
          </a:xfrm>
        </p:spPr>
        <p:txBody>
          <a:bodyPr anchor="ctr">
            <a:normAutofit/>
          </a:bodyPr>
          <a:lstStyle/>
          <a:p>
            <a:pPr>
              <a:lnSpc>
                <a:spcPct val="90000"/>
              </a:lnSpc>
              <a:spcAft>
                <a:spcPts val="600"/>
              </a:spcAft>
            </a:pPr>
            <a:r>
              <a:rPr lang="en-US" sz="1000" dirty="0"/>
              <a:t>Mining Waste Dumps in the Context of Environmental Protection </a:t>
            </a:r>
          </a:p>
        </p:txBody>
      </p:sp>
      <p:sp>
        <p:nvSpPr>
          <p:cNvPr id="11" name="Title 1">
            <a:extLst>
              <a:ext uri="{FF2B5EF4-FFF2-40B4-BE49-F238E27FC236}">
                <a16:creationId xmlns:a16="http://schemas.microsoft.com/office/drawing/2014/main" id="{8A5E7879-5271-20F0-686B-A1B17E5641A0}"/>
              </a:ext>
            </a:extLst>
          </p:cNvPr>
          <p:cNvSpPr txBox="1">
            <a:spLocks/>
          </p:cNvSpPr>
          <p:nvPr/>
        </p:nvSpPr>
        <p:spPr>
          <a:xfrm>
            <a:off x="410402" y="-240857"/>
            <a:ext cx="9371949" cy="1183566"/>
          </a:xfrm>
          <a:prstGeom prst="rect">
            <a:avLst/>
          </a:prstGeom>
        </p:spPr>
        <p:txBody>
          <a:bodyPr vert="horz" lIns="91440" tIns="45720" rIns="91440" bIns="45720" rtlCol="0" anchor="b">
            <a:normAutofit/>
          </a:bodyPr>
          <a:lst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a:lstStyle>
          <a:p>
            <a:r>
              <a:rPr lang="nb-NO" dirty="0"/>
              <a:t>3. 1. Rudnik Veliki Krivelj</a:t>
            </a:r>
          </a:p>
        </p:txBody>
      </p:sp>
      <p:pic>
        <p:nvPicPr>
          <p:cNvPr id="12" name="Picture 11" descr="A blue flag with yellow stars on it">
            <a:extLst>
              <a:ext uri="{FF2B5EF4-FFF2-40B4-BE49-F238E27FC236}">
                <a16:creationId xmlns:a16="http://schemas.microsoft.com/office/drawing/2014/main" id="{2863F5EF-0784-0E1D-7C8A-DEB8EEF3C4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0788" y="-41382"/>
            <a:ext cx="5791212" cy="1740412"/>
          </a:xfrm>
          <a:prstGeom prst="rect">
            <a:avLst/>
          </a:prstGeom>
        </p:spPr>
      </p:pic>
      <p:pic>
        <p:nvPicPr>
          <p:cNvPr id="8" name="Picture 7">
            <a:extLst>
              <a:ext uri="{FF2B5EF4-FFF2-40B4-BE49-F238E27FC236}">
                <a16:creationId xmlns:a16="http://schemas.microsoft.com/office/drawing/2014/main" id="{F9C460AD-8871-568A-FC21-D3D5CED05A19}"/>
              </a:ext>
            </a:extLst>
          </p:cNvPr>
          <p:cNvPicPr>
            <a:picLocks noChangeAspect="1"/>
          </p:cNvPicPr>
          <p:nvPr/>
        </p:nvPicPr>
        <p:blipFill>
          <a:blip r:embed="rId4"/>
          <a:stretch>
            <a:fillRect/>
          </a:stretch>
        </p:blipFill>
        <p:spPr>
          <a:xfrm>
            <a:off x="1524000" y="1046513"/>
            <a:ext cx="9619129" cy="5410760"/>
          </a:xfrm>
          <a:prstGeom prst="rect">
            <a:avLst/>
          </a:prstGeom>
        </p:spPr>
      </p:pic>
      <p:pic>
        <p:nvPicPr>
          <p:cNvPr id="13" name="Picture 12">
            <a:extLst>
              <a:ext uri="{FF2B5EF4-FFF2-40B4-BE49-F238E27FC236}">
                <a16:creationId xmlns:a16="http://schemas.microsoft.com/office/drawing/2014/main" id="{041E09E7-4D86-3272-DF45-5EDF82E65FF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73676" y="1222188"/>
            <a:ext cx="4177437" cy="2489656"/>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14" name="Rounded Rectangle 12">
            <a:extLst>
              <a:ext uri="{FF2B5EF4-FFF2-40B4-BE49-F238E27FC236}">
                <a16:creationId xmlns:a16="http://schemas.microsoft.com/office/drawing/2014/main" id="{E63DC7DE-E5BD-D293-59FF-E6BB0D094E2A}"/>
              </a:ext>
            </a:extLst>
          </p:cNvPr>
          <p:cNvSpPr/>
          <p:nvPr/>
        </p:nvSpPr>
        <p:spPr>
          <a:xfrm>
            <a:off x="1637716" y="4009409"/>
            <a:ext cx="4636595" cy="2298710"/>
          </a:xfrm>
          <a:prstGeom prst="roundRect">
            <a:avLst/>
          </a:prstGeom>
          <a:solidFill>
            <a:srgbClr val="EFE2DA"/>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3">
            <a:schemeClr val="accent1"/>
          </a:fillRef>
          <a:effectRef idx="2">
            <a:schemeClr val="accent1"/>
          </a:effectRef>
          <a:fontRef idx="minor">
            <a:schemeClr val="lt1"/>
          </a:fontRef>
        </p:style>
        <p:txBody>
          <a:bodyPr lIns="164592" tIns="109728" rIns="146304" rtlCol="0" anchor="ctr"/>
          <a:lstStyle/>
          <a:p>
            <a:pPr algn="ctr"/>
            <a:r>
              <a:rPr lang="sr-Latn-RS" sz="1700" b="1" dirty="0">
                <a:solidFill>
                  <a:srgbClr val="192A3A"/>
                </a:solidFill>
                <a:latin typeface="Aptos Display"/>
              </a:rPr>
              <a:t>Veliki Krivelj Open Pit</a:t>
            </a:r>
          </a:p>
          <a:p>
            <a:pPr algn="ctr"/>
            <a:endParaRPr sz="1700" b="1" dirty="0">
              <a:solidFill>
                <a:srgbClr val="192A3A"/>
              </a:solidFill>
              <a:latin typeface="Aptos Display"/>
            </a:endParaRPr>
          </a:p>
          <a:p>
            <a:pPr>
              <a:spcAft>
                <a:spcPts val="700"/>
              </a:spcAft>
              <a:defRPr sz="1600">
                <a:solidFill>
                  <a:srgbClr val="262C31"/>
                </a:solidFill>
                <a:latin typeface="Aptos"/>
              </a:defRPr>
            </a:pPr>
            <a:r>
              <a:rPr dirty="0"/>
              <a:t>• </a:t>
            </a:r>
            <a:r>
              <a:rPr lang="sr-Latn-RS" dirty="0"/>
              <a:t>The designed annual ore processing capacity is 23.1 Mt/year</a:t>
            </a:r>
            <a:endParaRPr dirty="0"/>
          </a:p>
          <a:p>
            <a:pPr>
              <a:spcAft>
                <a:spcPts val="700"/>
              </a:spcAft>
              <a:defRPr sz="1600">
                <a:solidFill>
                  <a:srgbClr val="262C31"/>
                </a:solidFill>
                <a:latin typeface="Aptos"/>
              </a:defRPr>
            </a:pPr>
            <a:r>
              <a:rPr dirty="0"/>
              <a:t>• </a:t>
            </a:r>
            <a:r>
              <a:rPr lang="sr-Latn-RS" dirty="0"/>
              <a:t>Main mining facilities: open pit, ore preparation plant, waste-rock dumps and tailings facilities</a:t>
            </a:r>
            <a:endParaRPr dirty="0"/>
          </a:p>
        </p:txBody>
      </p:sp>
    </p:spTree>
    <p:extLst>
      <p:ext uri="{BB962C8B-B14F-4D97-AF65-F5344CB8AC3E}">
        <p14:creationId xmlns:p14="http://schemas.microsoft.com/office/powerpoint/2010/main" val="2548762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E13D7-98AA-EAFE-A294-BA5349646A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C07145-9E5B-EFE7-7E90-8B2087E11167}"/>
              </a:ext>
            </a:extLst>
          </p:cNvPr>
          <p:cNvSpPr>
            <a:spLocks noGrp="1"/>
          </p:cNvSpPr>
          <p:nvPr>
            <p:ph type="title"/>
          </p:nvPr>
        </p:nvSpPr>
        <p:spPr>
          <a:xfrm>
            <a:off x="453403" y="205244"/>
            <a:ext cx="4836147" cy="806624"/>
          </a:xfrm>
        </p:spPr>
        <p:txBody>
          <a:bodyPr anchor="b">
            <a:normAutofit/>
          </a:bodyPr>
          <a:lstStyle/>
          <a:p>
            <a:r>
              <a:rPr lang="en-US" dirty="0"/>
              <a:t>3.2. Novo </a:t>
            </a:r>
            <a:r>
              <a:rPr lang="en-US" dirty="0" err="1"/>
              <a:t>Cerovo</a:t>
            </a:r>
            <a:r>
              <a:rPr lang="en-US" dirty="0"/>
              <a:t> Mine</a:t>
            </a:r>
          </a:p>
        </p:txBody>
      </p:sp>
      <p:sp>
        <p:nvSpPr>
          <p:cNvPr id="16" name="Slide Number Placeholder 4">
            <a:extLst>
              <a:ext uri="{FF2B5EF4-FFF2-40B4-BE49-F238E27FC236}">
                <a16:creationId xmlns:a16="http://schemas.microsoft.com/office/drawing/2014/main" id="{98FFF215-A69B-E0A2-D58A-71387C0B069F}"/>
              </a:ext>
            </a:extLst>
          </p:cNvPr>
          <p:cNvSpPr>
            <a:spLocks noGrp="1"/>
          </p:cNvSpPr>
          <p:nvPr>
            <p:ph type="sldNum" sz="quarter" idx="12"/>
          </p:nvPr>
        </p:nvSpPr>
        <p:spPr>
          <a:xfrm>
            <a:off x="0" y="6629400"/>
            <a:ext cx="410402" cy="228600"/>
          </a:xfrm>
        </p:spPr>
        <p:txBody>
          <a:bodyPr/>
          <a:lstStyle/>
          <a:p>
            <a:pPr>
              <a:spcAft>
                <a:spcPts val="600"/>
              </a:spcAft>
            </a:pPr>
            <a:fld id="{9CD8D479-8942-46E8-A226-A4E01F7A105C}" type="slidenum">
              <a:rPr lang="en-US"/>
              <a:pPr>
                <a:spcAft>
                  <a:spcPts val="600"/>
                </a:spcAft>
              </a:pPr>
              <a:t>7</a:t>
            </a:fld>
            <a:endParaRPr lang="en-US"/>
          </a:p>
        </p:txBody>
      </p:sp>
      <p:sp>
        <p:nvSpPr>
          <p:cNvPr id="17" name="Date Placeholder 5">
            <a:extLst>
              <a:ext uri="{FF2B5EF4-FFF2-40B4-BE49-F238E27FC236}">
                <a16:creationId xmlns:a16="http://schemas.microsoft.com/office/drawing/2014/main" id="{6FC673CD-4200-A3EC-E602-E834094C4312}"/>
              </a:ext>
            </a:extLst>
          </p:cNvPr>
          <p:cNvSpPr>
            <a:spLocks noGrp="1"/>
          </p:cNvSpPr>
          <p:nvPr>
            <p:ph type="dt" sz="half" idx="10"/>
          </p:nvPr>
        </p:nvSpPr>
        <p:spPr>
          <a:xfrm>
            <a:off x="453403" y="6629400"/>
            <a:ext cx="1000662" cy="228600"/>
          </a:xfrm>
        </p:spPr>
        <p:txBody>
          <a:bodyPr/>
          <a:lstStyle/>
          <a:p>
            <a:pPr>
              <a:spcAft>
                <a:spcPts val="600"/>
              </a:spcAft>
            </a:pPr>
            <a:fld id="{93A66BA0-BF77-43AC-894A-20AD8220B887}" type="datetime1">
              <a:rPr lang="en-US" smtClean="0"/>
              <a:pPr>
                <a:spcAft>
                  <a:spcPts val="600"/>
                </a:spcAft>
              </a:pPr>
              <a:t>8/31/2026</a:t>
            </a:fld>
            <a:endParaRPr lang="en-US"/>
          </a:p>
        </p:txBody>
      </p:sp>
      <p:pic>
        <p:nvPicPr>
          <p:cNvPr id="4" name="Picture 3" descr="A blue flag with yellow stars on it">
            <a:extLst>
              <a:ext uri="{FF2B5EF4-FFF2-40B4-BE49-F238E27FC236}">
                <a16:creationId xmlns:a16="http://schemas.microsoft.com/office/drawing/2014/main" id="{DB46BB30-8648-5973-3A1C-20A29F4B55C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0788" y="-41382"/>
            <a:ext cx="5791212" cy="1740412"/>
          </a:xfrm>
          <a:prstGeom prst="rect">
            <a:avLst/>
          </a:prstGeom>
        </p:spPr>
      </p:pic>
      <p:pic>
        <p:nvPicPr>
          <p:cNvPr id="6" name="Picture 5" descr="A green circle with white lines on it&#10;&#10;Description automatically generated">
            <a:extLst>
              <a:ext uri="{FF2B5EF4-FFF2-40B4-BE49-F238E27FC236}">
                <a16:creationId xmlns:a16="http://schemas.microsoft.com/office/drawing/2014/main" id="{1282B413-B203-B9F0-9309-30F2C26FEC8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4795" y="1397687"/>
            <a:ext cx="1129223" cy="1129223"/>
          </a:xfrm>
          <a:prstGeom prst="rect">
            <a:avLst/>
          </a:prstGeom>
        </p:spPr>
      </p:pic>
      <p:sp>
        <p:nvSpPr>
          <p:cNvPr id="9" name="Footer Placeholder 6">
            <a:extLst>
              <a:ext uri="{FF2B5EF4-FFF2-40B4-BE49-F238E27FC236}">
                <a16:creationId xmlns:a16="http://schemas.microsoft.com/office/drawing/2014/main" id="{E83E7AD1-4D6B-7EE5-BB7C-88CC3BD7D275}"/>
              </a:ext>
            </a:extLst>
          </p:cNvPr>
          <p:cNvSpPr>
            <a:spLocks noGrp="1"/>
          </p:cNvSpPr>
          <p:nvPr>
            <p:ph type="ftr" sz="quarter" idx="11"/>
          </p:nvPr>
        </p:nvSpPr>
        <p:spPr>
          <a:xfrm>
            <a:off x="1637716" y="6629400"/>
            <a:ext cx="9144259" cy="228600"/>
          </a:xfrm>
        </p:spPr>
        <p:txBody>
          <a:bodyPr/>
          <a:lstStyle/>
          <a:p>
            <a:pPr>
              <a:spcAft>
                <a:spcPts val="600"/>
              </a:spcAft>
            </a:pPr>
            <a:r>
              <a:rPr lang="en-US" dirty="0"/>
              <a:t>Mining Waste Dumps in the Context of Environmental Protection </a:t>
            </a:r>
          </a:p>
        </p:txBody>
      </p:sp>
      <p:pic>
        <p:nvPicPr>
          <p:cNvPr id="15" name="Picture 14">
            <a:extLst>
              <a:ext uri="{FF2B5EF4-FFF2-40B4-BE49-F238E27FC236}">
                <a16:creationId xmlns:a16="http://schemas.microsoft.com/office/drawing/2014/main" id="{AF60B7BB-170F-CAE2-8B0C-2E7C18F06E44}"/>
              </a:ext>
            </a:extLst>
          </p:cNvPr>
          <p:cNvPicPr>
            <a:picLocks noChangeAspect="1"/>
          </p:cNvPicPr>
          <p:nvPr/>
        </p:nvPicPr>
        <p:blipFill>
          <a:blip r:embed="rId5"/>
          <a:stretch>
            <a:fillRect/>
          </a:stretch>
        </p:blipFill>
        <p:spPr>
          <a:xfrm>
            <a:off x="1264018" y="1011868"/>
            <a:ext cx="9565347" cy="5507713"/>
          </a:xfrm>
          <a:prstGeom prst="rect">
            <a:avLst/>
          </a:prstGeom>
        </p:spPr>
      </p:pic>
      <p:sp>
        <p:nvSpPr>
          <p:cNvPr id="18" name="Rounded Rectangle 12">
            <a:extLst>
              <a:ext uri="{FF2B5EF4-FFF2-40B4-BE49-F238E27FC236}">
                <a16:creationId xmlns:a16="http://schemas.microsoft.com/office/drawing/2014/main" id="{4C01C00F-8262-4E78-97CD-3EE1EE8B6B36}"/>
              </a:ext>
            </a:extLst>
          </p:cNvPr>
          <p:cNvSpPr/>
          <p:nvPr/>
        </p:nvSpPr>
        <p:spPr>
          <a:xfrm>
            <a:off x="1573250" y="3479974"/>
            <a:ext cx="4636595" cy="2612630"/>
          </a:xfrm>
          <a:prstGeom prst="roundRect">
            <a:avLst/>
          </a:prstGeom>
          <a:solidFill>
            <a:srgbClr val="EFE2DA"/>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3">
            <a:schemeClr val="accent1"/>
          </a:fillRef>
          <a:effectRef idx="2">
            <a:schemeClr val="accent1"/>
          </a:effectRef>
          <a:fontRef idx="minor">
            <a:schemeClr val="lt1"/>
          </a:fontRef>
        </p:style>
        <p:txBody>
          <a:bodyPr lIns="164592" tIns="109728" rIns="146304" rtlCol="0" anchor="ctr"/>
          <a:lstStyle/>
          <a:p>
            <a:pPr algn="ctr"/>
            <a:r>
              <a:rPr lang="en-US" sz="1700" b="1" dirty="0" smtClean="0">
                <a:solidFill>
                  <a:srgbClr val="192A3A"/>
                </a:solidFill>
                <a:latin typeface="Aptos Display"/>
              </a:rPr>
              <a:t> </a:t>
            </a:r>
            <a:r>
              <a:rPr lang="en-US" sz="1700" b="1" dirty="0">
                <a:solidFill>
                  <a:srgbClr val="192A3A"/>
                </a:solidFill>
                <a:latin typeface="Aptos Display"/>
              </a:rPr>
              <a:t>Novo </a:t>
            </a:r>
            <a:r>
              <a:rPr lang="en-US" sz="1700" b="1" dirty="0" err="1" smtClean="0">
                <a:solidFill>
                  <a:srgbClr val="192A3A"/>
                </a:solidFill>
                <a:latin typeface="Aptos Display"/>
              </a:rPr>
              <a:t>Cerovo</a:t>
            </a:r>
            <a:r>
              <a:rPr lang="sr-Latn-RS" sz="1700" b="1" dirty="0" smtClean="0">
                <a:solidFill>
                  <a:srgbClr val="192A3A"/>
                </a:solidFill>
                <a:latin typeface="Aptos Display"/>
              </a:rPr>
              <a:t> mine</a:t>
            </a:r>
            <a:endParaRPr lang="en-US" sz="1700" b="1" dirty="0">
              <a:solidFill>
                <a:srgbClr val="192A3A"/>
              </a:solidFill>
              <a:latin typeface="Aptos Display"/>
            </a:endParaRPr>
          </a:p>
          <a:p>
            <a:pPr algn="ctr"/>
            <a:endParaRPr lang="en-US" sz="1700" b="1" dirty="0">
              <a:solidFill>
                <a:srgbClr val="192A3A"/>
              </a:solidFill>
              <a:latin typeface="Aptos Display"/>
            </a:endParaRPr>
          </a:p>
          <a:p>
            <a:r>
              <a:rPr lang="en-US" sz="1600" dirty="0">
                <a:solidFill>
                  <a:srgbClr val="192A3A"/>
                </a:solidFill>
                <a:latin typeface="Aptos Display"/>
              </a:rPr>
              <a:t>• The </a:t>
            </a:r>
            <a:r>
              <a:rPr lang="en-US" sz="1600" dirty="0" err="1">
                <a:solidFill>
                  <a:srgbClr val="192A3A"/>
                </a:solidFill>
                <a:latin typeface="Aptos Display"/>
              </a:rPr>
              <a:t>Cerovo</a:t>
            </a:r>
            <a:r>
              <a:rPr lang="en-US" sz="1600" dirty="0">
                <a:solidFill>
                  <a:srgbClr val="192A3A"/>
                </a:solidFill>
                <a:latin typeface="Aptos Display"/>
              </a:rPr>
              <a:t> copper mine was discovered in the 1960s, and mining has been carried out since 1992 with interruptions, and it officially resumed production in May 2020. The projected annual processing capacity is 2.5 Mt/ore per year</a:t>
            </a:r>
          </a:p>
          <a:p>
            <a:r>
              <a:rPr lang="en-US" sz="1600" dirty="0">
                <a:solidFill>
                  <a:srgbClr val="192A3A"/>
                </a:solidFill>
                <a:latin typeface="Aptos Display"/>
              </a:rPr>
              <a:t>• Main mining facilities: Surface mine and landfills, preparation plant</a:t>
            </a:r>
            <a:endParaRPr sz="1600" dirty="0"/>
          </a:p>
        </p:txBody>
      </p:sp>
      <p:pic>
        <p:nvPicPr>
          <p:cNvPr id="19" name="Picture 18">
            <a:extLst>
              <a:ext uri="{FF2B5EF4-FFF2-40B4-BE49-F238E27FC236}">
                <a16:creationId xmlns:a16="http://schemas.microsoft.com/office/drawing/2014/main" id="{C2FC3B6D-F969-A2FE-7585-B981BA73A5AE}"/>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687252" y="1155304"/>
            <a:ext cx="4027819" cy="2400487"/>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Tree>
    <p:extLst>
      <p:ext uri="{BB962C8B-B14F-4D97-AF65-F5344CB8AC3E}">
        <p14:creationId xmlns:p14="http://schemas.microsoft.com/office/powerpoint/2010/main" val="3006007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8685F-7024-83F4-6CC1-D29304810B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B36C97-4BA8-E4EB-477C-774C3741DF0E}"/>
              </a:ext>
            </a:extLst>
          </p:cNvPr>
          <p:cNvSpPr>
            <a:spLocks noGrp="1"/>
          </p:cNvSpPr>
          <p:nvPr>
            <p:ph type="title"/>
          </p:nvPr>
        </p:nvSpPr>
        <p:spPr>
          <a:xfrm>
            <a:off x="453403" y="412576"/>
            <a:ext cx="4836147" cy="806624"/>
          </a:xfrm>
        </p:spPr>
        <p:txBody>
          <a:bodyPr anchor="b">
            <a:normAutofit/>
          </a:bodyPr>
          <a:lstStyle/>
          <a:p>
            <a:r>
              <a:rPr lang="en-US" dirty="0"/>
              <a:t>3.3. </a:t>
            </a:r>
            <a:r>
              <a:rPr lang="en-US" dirty="0" err="1"/>
              <a:t>Jama</a:t>
            </a:r>
            <a:r>
              <a:rPr lang="en-US" dirty="0"/>
              <a:t> Mine</a:t>
            </a:r>
          </a:p>
        </p:txBody>
      </p:sp>
      <p:sp>
        <p:nvSpPr>
          <p:cNvPr id="16" name="Slide Number Placeholder 4">
            <a:extLst>
              <a:ext uri="{FF2B5EF4-FFF2-40B4-BE49-F238E27FC236}">
                <a16:creationId xmlns:a16="http://schemas.microsoft.com/office/drawing/2014/main" id="{2EF8D8BB-4B7F-7E10-EDA7-73C7C8E7FC2F}"/>
              </a:ext>
            </a:extLst>
          </p:cNvPr>
          <p:cNvSpPr>
            <a:spLocks noGrp="1"/>
          </p:cNvSpPr>
          <p:nvPr>
            <p:ph type="sldNum" sz="quarter" idx="12"/>
          </p:nvPr>
        </p:nvSpPr>
        <p:spPr>
          <a:xfrm>
            <a:off x="0" y="6629400"/>
            <a:ext cx="410402" cy="228600"/>
          </a:xfrm>
        </p:spPr>
        <p:txBody>
          <a:bodyPr/>
          <a:lstStyle/>
          <a:p>
            <a:pPr>
              <a:spcAft>
                <a:spcPts val="600"/>
              </a:spcAft>
            </a:pPr>
            <a:fld id="{9CD8D479-8942-46E8-A226-A4E01F7A105C}" type="slidenum">
              <a:rPr lang="en-US"/>
              <a:pPr>
                <a:spcAft>
                  <a:spcPts val="600"/>
                </a:spcAft>
              </a:pPr>
              <a:t>8</a:t>
            </a:fld>
            <a:endParaRPr lang="en-US"/>
          </a:p>
        </p:txBody>
      </p:sp>
      <p:sp>
        <p:nvSpPr>
          <p:cNvPr id="17" name="Date Placeholder 5">
            <a:extLst>
              <a:ext uri="{FF2B5EF4-FFF2-40B4-BE49-F238E27FC236}">
                <a16:creationId xmlns:a16="http://schemas.microsoft.com/office/drawing/2014/main" id="{260F839F-9416-A3DF-507A-0DAA9DCD2B5E}"/>
              </a:ext>
            </a:extLst>
          </p:cNvPr>
          <p:cNvSpPr>
            <a:spLocks noGrp="1"/>
          </p:cNvSpPr>
          <p:nvPr>
            <p:ph type="dt" sz="half" idx="10"/>
          </p:nvPr>
        </p:nvSpPr>
        <p:spPr>
          <a:xfrm>
            <a:off x="453403" y="6629400"/>
            <a:ext cx="1000662" cy="228600"/>
          </a:xfrm>
        </p:spPr>
        <p:txBody>
          <a:bodyPr/>
          <a:lstStyle/>
          <a:p>
            <a:pPr>
              <a:spcAft>
                <a:spcPts val="600"/>
              </a:spcAft>
            </a:pPr>
            <a:r>
              <a:rPr lang="sr-Latn-RS" dirty="0" smtClean="0"/>
              <a:t>31/8/2026</a:t>
            </a:r>
            <a:endParaRPr lang="en-US" dirty="0"/>
          </a:p>
        </p:txBody>
      </p:sp>
      <p:pic>
        <p:nvPicPr>
          <p:cNvPr id="4" name="Picture 3" descr="A blue flag with yellow stars on it">
            <a:extLst>
              <a:ext uri="{FF2B5EF4-FFF2-40B4-BE49-F238E27FC236}">
                <a16:creationId xmlns:a16="http://schemas.microsoft.com/office/drawing/2014/main" id="{953507CC-6BEC-2B30-4728-0082BF2C35F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0788" y="-41382"/>
            <a:ext cx="5791212" cy="1740412"/>
          </a:xfrm>
          <a:prstGeom prst="rect">
            <a:avLst/>
          </a:prstGeom>
        </p:spPr>
      </p:pic>
      <p:pic>
        <p:nvPicPr>
          <p:cNvPr id="6" name="Picture 5" descr="A green circle with white lines on it&#10;&#10;Description automatically generated">
            <a:extLst>
              <a:ext uri="{FF2B5EF4-FFF2-40B4-BE49-F238E27FC236}">
                <a16:creationId xmlns:a16="http://schemas.microsoft.com/office/drawing/2014/main" id="{F72D905A-1F94-EB81-509C-76F23279A9A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61990" y="425276"/>
            <a:ext cx="1129223" cy="1129223"/>
          </a:xfrm>
          <a:prstGeom prst="rect">
            <a:avLst/>
          </a:prstGeom>
        </p:spPr>
      </p:pic>
      <p:sp>
        <p:nvSpPr>
          <p:cNvPr id="9" name="Footer Placeholder 6">
            <a:extLst>
              <a:ext uri="{FF2B5EF4-FFF2-40B4-BE49-F238E27FC236}">
                <a16:creationId xmlns:a16="http://schemas.microsoft.com/office/drawing/2014/main" id="{174BB06C-8BB7-1C09-FC2F-5AD572F0FCCE}"/>
              </a:ext>
            </a:extLst>
          </p:cNvPr>
          <p:cNvSpPr>
            <a:spLocks noGrp="1"/>
          </p:cNvSpPr>
          <p:nvPr>
            <p:ph type="ftr" sz="quarter" idx="11"/>
          </p:nvPr>
        </p:nvSpPr>
        <p:spPr>
          <a:xfrm>
            <a:off x="1637716" y="6629400"/>
            <a:ext cx="9144259" cy="228600"/>
          </a:xfrm>
        </p:spPr>
        <p:txBody>
          <a:bodyPr/>
          <a:lstStyle/>
          <a:p>
            <a:pPr>
              <a:spcAft>
                <a:spcPts val="600"/>
              </a:spcAft>
            </a:pPr>
            <a:r>
              <a:rPr lang="en-US" dirty="0"/>
              <a:t>Mining Activities Overview in </a:t>
            </a:r>
            <a:r>
              <a:rPr lang="sr-Latn-RS" dirty="0"/>
              <a:t>the </a:t>
            </a:r>
            <a:r>
              <a:rPr lang="en-US" dirty="0" err="1"/>
              <a:t>Bor</a:t>
            </a:r>
            <a:r>
              <a:rPr lang="en-US" dirty="0"/>
              <a:t> Area and Planned Future Activities</a:t>
            </a:r>
          </a:p>
        </p:txBody>
      </p:sp>
      <p:pic>
        <p:nvPicPr>
          <p:cNvPr id="11" name="Picture 10">
            <a:extLst>
              <a:ext uri="{FF2B5EF4-FFF2-40B4-BE49-F238E27FC236}">
                <a16:creationId xmlns:a16="http://schemas.microsoft.com/office/drawing/2014/main" id="{EDC61DD9-595C-1DC7-C0B3-55566EBD43FE}"/>
              </a:ext>
            </a:extLst>
          </p:cNvPr>
          <p:cNvPicPr>
            <a:picLocks noChangeAspect="1"/>
          </p:cNvPicPr>
          <p:nvPr/>
        </p:nvPicPr>
        <p:blipFill>
          <a:blip r:embed="rId5"/>
          <a:stretch>
            <a:fillRect/>
          </a:stretch>
        </p:blipFill>
        <p:spPr>
          <a:xfrm>
            <a:off x="2019299" y="1649248"/>
            <a:ext cx="9458209" cy="4729105"/>
          </a:xfrm>
          <a:prstGeom prst="rect">
            <a:avLst/>
          </a:prstGeom>
        </p:spPr>
      </p:pic>
      <p:sp>
        <p:nvSpPr>
          <p:cNvPr id="12" name="Rounded Rectangle 12">
            <a:extLst>
              <a:ext uri="{FF2B5EF4-FFF2-40B4-BE49-F238E27FC236}">
                <a16:creationId xmlns:a16="http://schemas.microsoft.com/office/drawing/2014/main" id="{D9075F77-9081-DA6F-09D6-4DD436242628}"/>
              </a:ext>
            </a:extLst>
          </p:cNvPr>
          <p:cNvSpPr/>
          <p:nvPr/>
        </p:nvSpPr>
        <p:spPr>
          <a:xfrm>
            <a:off x="2170355" y="1723707"/>
            <a:ext cx="4401895" cy="1933449"/>
          </a:xfrm>
          <a:prstGeom prst="roundRect">
            <a:avLst/>
          </a:prstGeom>
          <a:solidFill>
            <a:srgbClr val="EFE2DA"/>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3">
            <a:schemeClr val="accent1"/>
          </a:fillRef>
          <a:effectRef idx="2">
            <a:schemeClr val="accent1"/>
          </a:effectRef>
          <a:fontRef idx="minor">
            <a:schemeClr val="lt1"/>
          </a:fontRef>
        </p:style>
        <p:txBody>
          <a:bodyPr lIns="164592" tIns="109728" rIns="146304" rtlCol="0" anchor="ctr"/>
          <a:lstStyle/>
          <a:p>
            <a:pPr algn="ctr"/>
            <a:r>
              <a:rPr lang="sr-Latn-RS" sz="1700" b="1" dirty="0">
                <a:solidFill>
                  <a:srgbClr val="192A3A"/>
                </a:solidFill>
                <a:latin typeface="Aptos Display"/>
              </a:rPr>
              <a:t>Jama Mine</a:t>
            </a:r>
          </a:p>
          <a:p>
            <a:pPr algn="ctr"/>
            <a:endParaRPr lang="sr-Latn-RS" sz="1700" b="1" dirty="0">
              <a:solidFill>
                <a:srgbClr val="192A3A"/>
              </a:solidFill>
              <a:latin typeface="Aptos Display"/>
            </a:endParaRPr>
          </a:p>
          <a:p>
            <a:pPr>
              <a:spcAft>
                <a:spcPts val="700"/>
              </a:spcAft>
              <a:defRPr sz="1600">
                <a:solidFill>
                  <a:srgbClr val="262C31"/>
                </a:solidFill>
                <a:latin typeface="Aptos"/>
              </a:defRPr>
            </a:pPr>
            <a:r>
              <a:rPr lang="en-US" dirty="0"/>
              <a:t>• The </a:t>
            </a:r>
            <a:r>
              <a:rPr lang="en-US" dirty="0" err="1"/>
              <a:t>Jama</a:t>
            </a:r>
            <a:r>
              <a:rPr lang="en-US" dirty="0"/>
              <a:t> mine was founded in 1903, and it is planned to dramatically increase production to 18 Mt/ore per year</a:t>
            </a:r>
          </a:p>
          <a:p>
            <a:pPr>
              <a:spcAft>
                <a:spcPts val="700"/>
              </a:spcAft>
              <a:defRPr sz="1600">
                <a:solidFill>
                  <a:srgbClr val="262C31"/>
                </a:solidFill>
                <a:latin typeface="Aptos"/>
              </a:defRPr>
            </a:pPr>
            <a:r>
              <a:rPr lang="en-US" dirty="0"/>
              <a:t>• Main mining facilities: </a:t>
            </a:r>
            <a:r>
              <a:rPr lang="sr-Latn-RS" dirty="0" smtClean="0"/>
              <a:t>Underground facilities</a:t>
            </a:r>
            <a:r>
              <a:rPr lang="en-US" dirty="0" smtClean="0"/>
              <a:t>, </a:t>
            </a:r>
            <a:r>
              <a:rPr lang="en-US" dirty="0"/>
              <a:t>flotation </a:t>
            </a:r>
            <a:r>
              <a:rPr lang="sr-Latn-RS" dirty="0" smtClean="0"/>
              <a:t>tailings</a:t>
            </a:r>
            <a:endParaRPr dirty="0"/>
          </a:p>
        </p:txBody>
      </p:sp>
      <p:pic>
        <p:nvPicPr>
          <p:cNvPr id="13" name="Picture 12">
            <a:extLst>
              <a:ext uri="{FF2B5EF4-FFF2-40B4-BE49-F238E27FC236}">
                <a16:creationId xmlns:a16="http://schemas.microsoft.com/office/drawing/2014/main" id="{9A18B112-1E8E-5EC3-4E4E-4ADA79E76CDA}"/>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24333" y="1782390"/>
            <a:ext cx="3744121" cy="223141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Tree>
    <p:extLst>
      <p:ext uri="{BB962C8B-B14F-4D97-AF65-F5344CB8AC3E}">
        <p14:creationId xmlns:p14="http://schemas.microsoft.com/office/powerpoint/2010/main" val="281917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8685F-7024-83F4-6CC1-D29304810B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B36C97-4BA8-E4EB-477C-774C3741DF0E}"/>
              </a:ext>
            </a:extLst>
          </p:cNvPr>
          <p:cNvSpPr>
            <a:spLocks noGrp="1"/>
          </p:cNvSpPr>
          <p:nvPr>
            <p:ph type="title"/>
          </p:nvPr>
        </p:nvSpPr>
        <p:spPr>
          <a:xfrm>
            <a:off x="453403" y="412576"/>
            <a:ext cx="4836147" cy="806624"/>
          </a:xfrm>
        </p:spPr>
        <p:txBody>
          <a:bodyPr anchor="b">
            <a:normAutofit/>
          </a:bodyPr>
          <a:lstStyle/>
          <a:p>
            <a:r>
              <a:rPr lang="en-US" dirty="0"/>
              <a:t>3.4. </a:t>
            </a:r>
            <a:r>
              <a:rPr lang="en-US" dirty="0" err="1"/>
              <a:t>Majdanpek</a:t>
            </a:r>
            <a:r>
              <a:rPr lang="en-US" dirty="0"/>
              <a:t> Mine</a:t>
            </a:r>
          </a:p>
        </p:txBody>
      </p:sp>
      <p:sp>
        <p:nvSpPr>
          <p:cNvPr id="16" name="Slide Number Placeholder 4">
            <a:extLst>
              <a:ext uri="{FF2B5EF4-FFF2-40B4-BE49-F238E27FC236}">
                <a16:creationId xmlns:a16="http://schemas.microsoft.com/office/drawing/2014/main" id="{2EF8D8BB-4B7F-7E10-EDA7-73C7C8E7FC2F}"/>
              </a:ext>
            </a:extLst>
          </p:cNvPr>
          <p:cNvSpPr>
            <a:spLocks noGrp="1"/>
          </p:cNvSpPr>
          <p:nvPr>
            <p:ph type="sldNum" sz="quarter" idx="12"/>
          </p:nvPr>
        </p:nvSpPr>
        <p:spPr>
          <a:xfrm>
            <a:off x="0" y="6629400"/>
            <a:ext cx="410402" cy="228600"/>
          </a:xfrm>
        </p:spPr>
        <p:txBody>
          <a:bodyPr/>
          <a:lstStyle/>
          <a:p>
            <a:pPr>
              <a:spcAft>
                <a:spcPts val="600"/>
              </a:spcAft>
            </a:pPr>
            <a:fld id="{9CD8D479-8942-46E8-A226-A4E01F7A105C}" type="slidenum">
              <a:rPr lang="en-US"/>
              <a:pPr>
                <a:spcAft>
                  <a:spcPts val="600"/>
                </a:spcAft>
              </a:pPr>
              <a:t>9</a:t>
            </a:fld>
            <a:endParaRPr lang="en-US"/>
          </a:p>
        </p:txBody>
      </p:sp>
      <p:sp>
        <p:nvSpPr>
          <p:cNvPr id="17" name="Date Placeholder 5">
            <a:extLst>
              <a:ext uri="{FF2B5EF4-FFF2-40B4-BE49-F238E27FC236}">
                <a16:creationId xmlns:a16="http://schemas.microsoft.com/office/drawing/2014/main" id="{260F839F-9416-A3DF-507A-0DAA9DCD2B5E}"/>
              </a:ext>
            </a:extLst>
          </p:cNvPr>
          <p:cNvSpPr>
            <a:spLocks noGrp="1"/>
          </p:cNvSpPr>
          <p:nvPr>
            <p:ph type="dt" sz="half" idx="10"/>
          </p:nvPr>
        </p:nvSpPr>
        <p:spPr>
          <a:xfrm>
            <a:off x="453403" y="6629400"/>
            <a:ext cx="1000662" cy="228600"/>
          </a:xfrm>
        </p:spPr>
        <p:txBody>
          <a:bodyPr/>
          <a:lstStyle/>
          <a:p>
            <a:pPr>
              <a:spcAft>
                <a:spcPts val="600"/>
              </a:spcAft>
            </a:pPr>
            <a:r>
              <a:rPr lang="sr-Latn-RS" dirty="0" smtClean="0"/>
              <a:t>31/8/2026</a:t>
            </a:r>
            <a:endParaRPr lang="en-US" dirty="0"/>
          </a:p>
        </p:txBody>
      </p:sp>
      <p:pic>
        <p:nvPicPr>
          <p:cNvPr id="4" name="Picture 3" descr="A blue flag with yellow stars on it">
            <a:extLst>
              <a:ext uri="{FF2B5EF4-FFF2-40B4-BE49-F238E27FC236}">
                <a16:creationId xmlns:a16="http://schemas.microsoft.com/office/drawing/2014/main" id="{953507CC-6BEC-2B30-4728-0082BF2C35F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0788" y="-41382"/>
            <a:ext cx="5791212" cy="1740412"/>
          </a:xfrm>
          <a:prstGeom prst="rect">
            <a:avLst/>
          </a:prstGeom>
        </p:spPr>
      </p:pic>
      <p:pic>
        <p:nvPicPr>
          <p:cNvPr id="6" name="Picture 5" descr="A green circle with white lines on it&#10;&#10;Description automatically generated">
            <a:extLst>
              <a:ext uri="{FF2B5EF4-FFF2-40B4-BE49-F238E27FC236}">
                <a16:creationId xmlns:a16="http://schemas.microsoft.com/office/drawing/2014/main" id="{F72D905A-1F94-EB81-509C-76F23279A9A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23545" y="264212"/>
            <a:ext cx="1129223" cy="1129223"/>
          </a:xfrm>
          <a:prstGeom prst="rect">
            <a:avLst/>
          </a:prstGeom>
        </p:spPr>
      </p:pic>
      <p:sp>
        <p:nvSpPr>
          <p:cNvPr id="9" name="Footer Placeholder 6">
            <a:extLst>
              <a:ext uri="{FF2B5EF4-FFF2-40B4-BE49-F238E27FC236}">
                <a16:creationId xmlns:a16="http://schemas.microsoft.com/office/drawing/2014/main" id="{174BB06C-8BB7-1C09-FC2F-5AD572F0FCCE}"/>
              </a:ext>
            </a:extLst>
          </p:cNvPr>
          <p:cNvSpPr>
            <a:spLocks noGrp="1"/>
          </p:cNvSpPr>
          <p:nvPr>
            <p:ph type="ftr" sz="quarter" idx="11"/>
          </p:nvPr>
        </p:nvSpPr>
        <p:spPr>
          <a:xfrm>
            <a:off x="1637716" y="6629400"/>
            <a:ext cx="9144259" cy="228600"/>
          </a:xfrm>
        </p:spPr>
        <p:txBody>
          <a:bodyPr/>
          <a:lstStyle/>
          <a:p>
            <a:pPr>
              <a:spcAft>
                <a:spcPts val="600"/>
              </a:spcAft>
            </a:pPr>
            <a:r>
              <a:rPr lang="en-US" dirty="0"/>
              <a:t>Mining Activities Overview in </a:t>
            </a:r>
            <a:r>
              <a:rPr lang="sr-Latn-RS" dirty="0"/>
              <a:t>the </a:t>
            </a:r>
            <a:r>
              <a:rPr lang="en-US" dirty="0" err="1"/>
              <a:t>Bor</a:t>
            </a:r>
            <a:r>
              <a:rPr lang="en-US" dirty="0"/>
              <a:t> Area and Planned Future Activities</a:t>
            </a:r>
          </a:p>
        </p:txBody>
      </p:sp>
      <p:pic>
        <p:nvPicPr>
          <p:cNvPr id="14" name="Picture 13">
            <a:extLst>
              <a:ext uri="{FF2B5EF4-FFF2-40B4-BE49-F238E27FC236}">
                <a16:creationId xmlns:a16="http://schemas.microsoft.com/office/drawing/2014/main" id="{EC87A97E-5D42-17B2-7016-DFD37E01AAA0}"/>
              </a:ext>
            </a:extLst>
          </p:cNvPr>
          <p:cNvPicPr>
            <a:picLocks noChangeAspect="1"/>
          </p:cNvPicPr>
          <p:nvPr/>
        </p:nvPicPr>
        <p:blipFill>
          <a:blip r:embed="rId5"/>
          <a:stretch>
            <a:fillRect/>
          </a:stretch>
        </p:blipFill>
        <p:spPr>
          <a:xfrm>
            <a:off x="2149365" y="1529550"/>
            <a:ext cx="9052036" cy="5092214"/>
          </a:xfrm>
          <a:prstGeom prst="rect">
            <a:avLst/>
          </a:prstGeom>
        </p:spPr>
      </p:pic>
      <p:sp>
        <p:nvSpPr>
          <p:cNvPr id="15" name="Rounded Rectangle 12">
            <a:extLst>
              <a:ext uri="{FF2B5EF4-FFF2-40B4-BE49-F238E27FC236}">
                <a16:creationId xmlns:a16="http://schemas.microsoft.com/office/drawing/2014/main" id="{DB3F44A8-6DF5-5B6C-46C4-D16B8CCE8CEA}"/>
              </a:ext>
            </a:extLst>
          </p:cNvPr>
          <p:cNvSpPr/>
          <p:nvPr/>
        </p:nvSpPr>
        <p:spPr>
          <a:xfrm>
            <a:off x="2316655" y="1699030"/>
            <a:ext cx="4016769" cy="2102930"/>
          </a:xfrm>
          <a:prstGeom prst="roundRect">
            <a:avLst/>
          </a:prstGeom>
          <a:solidFill>
            <a:srgbClr val="EFE2DA"/>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3">
            <a:schemeClr val="accent1"/>
          </a:fillRef>
          <a:effectRef idx="2">
            <a:schemeClr val="accent1"/>
          </a:effectRef>
          <a:fontRef idx="minor">
            <a:schemeClr val="lt1"/>
          </a:fontRef>
        </p:style>
        <p:txBody>
          <a:bodyPr lIns="164592" tIns="109728" rIns="146304" rtlCol="0" anchor="ctr"/>
          <a:lstStyle/>
          <a:p>
            <a:pPr algn="ctr"/>
            <a:r>
              <a:rPr lang="sr-Latn-RS" sz="1700" b="1" dirty="0">
                <a:solidFill>
                  <a:srgbClr val="192A3A"/>
                </a:solidFill>
                <a:latin typeface="Aptos Display"/>
              </a:rPr>
              <a:t>Majdanpek Mine</a:t>
            </a:r>
          </a:p>
          <a:p>
            <a:pPr algn="ctr"/>
            <a:endParaRPr lang="sr-Latn-RS" sz="1700" b="1" dirty="0">
              <a:solidFill>
                <a:srgbClr val="192A3A"/>
              </a:solidFill>
              <a:latin typeface="Aptos Display"/>
            </a:endParaRPr>
          </a:p>
          <a:p>
            <a:pPr>
              <a:spcAft>
                <a:spcPts val="700"/>
              </a:spcAft>
              <a:defRPr sz="1600">
                <a:solidFill>
                  <a:srgbClr val="262C31"/>
                </a:solidFill>
                <a:latin typeface="Aptos"/>
              </a:defRPr>
            </a:pPr>
            <a:r>
              <a:rPr lang="en-US" dirty="0"/>
              <a:t>• The projected annual processing capacity is 11 Mt/ore per year</a:t>
            </a:r>
          </a:p>
          <a:p>
            <a:pPr>
              <a:spcAft>
                <a:spcPts val="700"/>
              </a:spcAft>
              <a:defRPr sz="1600">
                <a:solidFill>
                  <a:srgbClr val="262C31"/>
                </a:solidFill>
                <a:latin typeface="Aptos"/>
              </a:defRPr>
            </a:pPr>
            <a:r>
              <a:rPr lang="en-US" dirty="0"/>
              <a:t>• Main mining facilities: Surface mine </a:t>
            </a:r>
            <a:r>
              <a:rPr lang="sr-Latn-RS" dirty="0" smtClean="0"/>
              <a:t>Južni</a:t>
            </a:r>
            <a:r>
              <a:rPr lang="en-US" dirty="0" smtClean="0"/>
              <a:t> </a:t>
            </a:r>
            <a:r>
              <a:rPr lang="en-US" dirty="0"/>
              <a:t>and </a:t>
            </a:r>
            <a:r>
              <a:rPr lang="sr-Latn-RS" dirty="0" smtClean="0"/>
              <a:t>Severni revir</a:t>
            </a:r>
            <a:r>
              <a:rPr lang="en-US" dirty="0" smtClean="0"/>
              <a:t>, </a:t>
            </a:r>
            <a:r>
              <a:rPr lang="en-US" dirty="0" err="1" smtClean="0"/>
              <a:t>pr</a:t>
            </a:r>
            <a:r>
              <a:rPr lang="sr-Latn-RS" dirty="0" smtClean="0"/>
              <a:t>ocessing</a:t>
            </a:r>
            <a:r>
              <a:rPr lang="en-US" dirty="0" smtClean="0"/>
              <a:t> </a:t>
            </a:r>
            <a:r>
              <a:rPr lang="en-US" dirty="0"/>
              <a:t>plant, </a:t>
            </a:r>
            <a:r>
              <a:rPr lang="sr-Latn-RS" dirty="0" smtClean="0"/>
              <a:t>mining overburden </a:t>
            </a:r>
            <a:r>
              <a:rPr lang="en-US" dirty="0" smtClean="0"/>
              <a:t>and </a:t>
            </a:r>
            <a:r>
              <a:rPr lang="en-US" dirty="0"/>
              <a:t>flotation tailings</a:t>
            </a:r>
          </a:p>
        </p:txBody>
      </p:sp>
      <p:pic>
        <p:nvPicPr>
          <p:cNvPr id="18" name="Picture 17">
            <a:extLst>
              <a:ext uri="{FF2B5EF4-FFF2-40B4-BE49-F238E27FC236}">
                <a16:creationId xmlns:a16="http://schemas.microsoft.com/office/drawing/2014/main" id="{A385DFC7-CEB5-D748-1E1A-A6117D0F025A}"/>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19281" y="4125206"/>
            <a:ext cx="3949102" cy="2353187"/>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Tree>
    <p:extLst>
      <p:ext uri="{BB962C8B-B14F-4D97-AF65-F5344CB8AC3E}">
        <p14:creationId xmlns:p14="http://schemas.microsoft.com/office/powerpoint/2010/main" val="2188062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8685F-7024-83F4-6CC1-D29304810B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B36C97-4BA8-E4EB-477C-774C3741DF0E}"/>
              </a:ext>
            </a:extLst>
          </p:cNvPr>
          <p:cNvSpPr>
            <a:spLocks noGrp="1"/>
          </p:cNvSpPr>
          <p:nvPr>
            <p:ph type="title"/>
          </p:nvPr>
        </p:nvSpPr>
        <p:spPr>
          <a:xfrm>
            <a:off x="453403" y="412576"/>
            <a:ext cx="4836147" cy="806624"/>
          </a:xfrm>
        </p:spPr>
        <p:txBody>
          <a:bodyPr anchor="b">
            <a:normAutofit/>
          </a:bodyPr>
          <a:lstStyle/>
          <a:p>
            <a:r>
              <a:rPr lang="en-US" dirty="0"/>
              <a:t>3.5. </a:t>
            </a:r>
            <a:r>
              <a:rPr lang="en-US" dirty="0" err="1"/>
              <a:t>Čukaru</a:t>
            </a:r>
            <a:r>
              <a:rPr lang="en-US" dirty="0"/>
              <a:t> </a:t>
            </a:r>
            <a:r>
              <a:rPr lang="en-US" dirty="0" err="1"/>
              <a:t>Peki</a:t>
            </a:r>
            <a:r>
              <a:rPr lang="en-US" dirty="0"/>
              <a:t> Mine</a:t>
            </a:r>
          </a:p>
        </p:txBody>
      </p:sp>
      <p:sp>
        <p:nvSpPr>
          <p:cNvPr id="16" name="Slide Number Placeholder 4">
            <a:extLst>
              <a:ext uri="{FF2B5EF4-FFF2-40B4-BE49-F238E27FC236}">
                <a16:creationId xmlns:a16="http://schemas.microsoft.com/office/drawing/2014/main" id="{2EF8D8BB-4B7F-7E10-EDA7-73C7C8E7FC2F}"/>
              </a:ext>
            </a:extLst>
          </p:cNvPr>
          <p:cNvSpPr>
            <a:spLocks noGrp="1"/>
          </p:cNvSpPr>
          <p:nvPr>
            <p:ph type="sldNum" sz="quarter" idx="12"/>
          </p:nvPr>
        </p:nvSpPr>
        <p:spPr>
          <a:xfrm>
            <a:off x="0" y="6629400"/>
            <a:ext cx="410402" cy="228600"/>
          </a:xfrm>
        </p:spPr>
        <p:txBody>
          <a:bodyPr/>
          <a:lstStyle/>
          <a:p>
            <a:pPr>
              <a:spcAft>
                <a:spcPts val="600"/>
              </a:spcAft>
            </a:pPr>
            <a:fld id="{9CD8D479-8942-46E8-A226-A4E01F7A105C}" type="slidenum">
              <a:rPr lang="en-US"/>
              <a:pPr>
                <a:spcAft>
                  <a:spcPts val="600"/>
                </a:spcAft>
              </a:pPr>
              <a:t>10</a:t>
            </a:fld>
            <a:endParaRPr lang="en-US"/>
          </a:p>
        </p:txBody>
      </p:sp>
      <p:sp>
        <p:nvSpPr>
          <p:cNvPr id="17" name="Date Placeholder 5">
            <a:extLst>
              <a:ext uri="{FF2B5EF4-FFF2-40B4-BE49-F238E27FC236}">
                <a16:creationId xmlns:a16="http://schemas.microsoft.com/office/drawing/2014/main" id="{260F839F-9416-A3DF-507A-0DAA9DCD2B5E}"/>
              </a:ext>
            </a:extLst>
          </p:cNvPr>
          <p:cNvSpPr>
            <a:spLocks noGrp="1"/>
          </p:cNvSpPr>
          <p:nvPr>
            <p:ph type="dt" sz="half" idx="10"/>
          </p:nvPr>
        </p:nvSpPr>
        <p:spPr>
          <a:xfrm>
            <a:off x="453403" y="6629400"/>
            <a:ext cx="1000662" cy="228600"/>
          </a:xfrm>
        </p:spPr>
        <p:txBody>
          <a:bodyPr/>
          <a:lstStyle/>
          <a:p>
            <a:pPr>
              <a:spcAft>
                <a:spcPts val="600"/>
              </a:spcAft>
            </a:pPr>
            <a:r>
              <a:rPr lang="sr-Latn-RS" dirty="0" smtClean="0"/>
              <a:t>31/8/2026</a:t>
            </a:r>
            <a:endParaRPr lang="en-US" dirty="0"/>
          </a:p>
        </p:txBody>
      </p:sp>
      <p:pic>
        <p:nvPicPr>
          <p:cNvPr id="4" name="Picture 3" descr="A blue flag with yellow stars on it">
            <a:extLst>
              <a:ext uri="{FF2B5EF4-FFF2-40B4-BE49-F238E27FC236}">
                <a16:creationId xmlns:a16="http://schemas.microsoft.com/office/drawing/2014/main" id="{953507CC-6BEC-2B30-4728-0082BF2C35F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0788" y="-41382"/>
            <a:ext cx="5791212" cy="1740412"/>
          </a:xfrm>
          <a:prstGeom prst="rect">
            <a:avLst/>
          </a:prstGeom>
        </p:spPr>
      </p:pic>
      <p:pic>
        <p:nvPicPr>
          <p:cNvPr id="6" name="Picture 5" descr="A green circle with white lines on it&#10;&#10;Description automatically generated">
            <a:extLst>
              <a:ext uri="{FF2B5EF4-FFF2-40B4-BE49-F238E27FC236}">
                <a16:creationId xmlns:a16="http://schemas.microsoft.com/office/drawing/2014/main" id="{F72D905A-1F94-EB81-509C-76F23279A9A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23545" y="264212"/>
            <a:ext cx="1129223" cy="1129223"/>
          </a:xfrm>
          <a:prstGeom prst="rect">
            <a:avLst/>
          </a:prstGeom>
        </p:spPr>
      </p:pic>
      <p:sp>
        <p:nvSpPr>
          <p:cNvPr id="9" name="Footer Placeholder 6">
            <a:extLst>
              <a:ext uri="{FF2B5EF4-FFF2-40B4-BE49-F238E27FC236}">
                <a16:creationId xmlns:a16="http://schemas.microsoft.com/office/drawing/2014/main" id="{174BB06C-8BB7-1C09-FC2F-5AD572F0FCCE}"/>
              </a:ext>
            </a:extLst>
          </p:cNvPr>
          <p:cNvSpPr>
            <a:spLocks noGrp="1"/>
          </p:cNvSpPr>
          <p:nvPr>
            <p:ph type="ftr" sz="quarter" idx="11"/>
          </p:nvPr>
        </p:nvSpPr>
        <p:spPr>
          <a:xfrm>
            <a:off x="1637716" y="6629400"/>
            <a:ext cx="9144259" cy="228600"/>
          </a:xfrm>
        </p:spPr>
        <p:txBody>
          <a:bodyPr/>
          <a:lstStyle/>
          <a:p>
            <a:pPr>
              <a:spcAft>
                <a:spcPts val="600"/>
              </a:spcAft>
            </a:pPr>
            <a:r>
              <a:rPr lang="en-US" dirty="0"/>
              <a:t>Mining Activities Overview in </a:t>
            </a:r>
            <a:r>
              <a:rPr lang="sr-Latn-RS" dirty="0"/>
              <a:t>the </a:t>
            </a:r>
            <a:r>
              <a:rPr lang="en-US" dirty="0" err="1"/>
              <a:t>Bor</a:t>
            </a:r>
            <a:r>
              <a:rPr lang="en-US" dirty="0"/>
              <a:t> Area and Planned Future Activities</a:t>
            </a:r>
          </a:p>
        </p:txBody>
      </p:sp>
      <p:pic>
        <p:nvPicPr>
          <p:cNvPr id="11" name="Picture 10">
            <a:extLst>
              <a:ext uri="{FF2B5EF4-FFF2-40B4-BE49-F238E27FC236}">
                <a16:creationId xmlns:a16="http://schemas.microsoft.com/office/drawing/2014/main" id="{EED83290-D57D-FAEC-0B4A-D662566BB64C}"/>
              </a:ext>
            </a:extLst>
          </p:cNvPr>
          <p:cNvPicPr>
            <a:picLocks noChangeAspect="1"/>
          </p:cNvPicPr>
          <p:nvPr/>
        </p:nvPicPr>
        <p:blipFill>
          <a:blip r:embed="rId5"/>
          <a:stretch>
            <a:fillRect/>
          </a:stretch>
        </p:blipFill>
        <p:spPr>
          <a:xfrm>
            <a:off x="1819275" y="1453534"/>
            <a:ext cx="9149108" cy="5148433"/>
          </a:xfrm>
          <a:prstGeom prst="rect">
            <a:avLst/>
          </a:prstGeom>
        </p:spPr>
      </p:pic>
      <p:sp>
        <p:nvSpPr>
          <p:cNvPr id="12" name="Rounded Rectangle 12">
            <a:extLst>
              <a:ext uri="{FF2B5EF4-FFF2-40B4-BE49-F238E27FC236}">
                <a16:creationId xmlns:a16="http://schemas.microsoft.com/office/drawing/2014/main" id="{128A6469-75AA-888D-897A-19EF7E7B0C53}"/>
              </a:ext>
            </a:extLst>
          </p:cNvPr>
          <p:cNvSpPr/>
          <p:nvPr/>
        </p:nvSpPr>
        <p:spPr>
          <a:xfrm>
            <a:off x="6663004" y="1564366"/>
            <a:ext cx="4156292" cy="2067295"/>
          </a:xfrm>
          <a:prstGeom prst="roundRect">
            <a:avLst/>
          </a:prstGeom>
          <a:solidFill>
            <a:srgbClr val="EFE2DA"/>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3">
            <a:schemeClr val="accent1"/>
          </a:fillRef>
          <a:effectRef idx="2">
            <a:schemeClr val="accent1"/>
          </a:effectRef>
          <a:fontRef idx="minor">
            <a:schemeClr val="lt1"/>
          </a:fontRef>
        </p:style>
        <p:txBody>
          <a:bodyPr lIns="164592" tIns="109728" rIns="146304" rtlCol="0" anchor="ctr"/>
          <a:lstStyle/>
          <a:p>
            <a:pPr algn="ctr"/>
            <a:r>
              <a:rPr lang="sr-Latn-RS" sz="1700" b="1" dirty="0">
                <a:solidFill>
                  <a:srgbClr val="192A3A"/>
                </a:solidFill>
                <a:latin typeface="Aptos Display"/>
              </a:rPr>
              <a:t>Čukaru Peki Mine</a:t>
            </a:r>
          </a:p>
          <a:p>
            <a:pPr algn="ctr"/>
            <a:endParaRPr lang="sr-Latn-RS" sz="1700" b="1" dirty="0">
              <a:solidFill>
                <a:srgbClr val="192A3A"/>
              </a:solidFill>
              <a:latin typeface="Aptos Display"/>
            </a:endParaRPr>
          </a:p>
          <a:p>
            <a:pPr>
              <a:spcAft>
                <a:spcPts val="700"/>
              </a:spcAft>
              <a:defRPr sz="1600">
                <a:solidFill>
                  <a:srgbClr val="262C31"/>
                </a:solidFill>
                <a:latin typeface="Aptos"/>
              </a:defRPr>
            </a:pPr>
            <a:r>
              <a:rPr lang="en-US" dirty="0"/>
              <a:t>• The projected annual processing capacity is </a:t>
            </a:r>
            <a:r>
              <a:rPr lang="sr-Latn-RS" dirty="0" smtClean="0"/>
              <a:t>4,95</a:t>
            </a:r>
            <a:r>
              <a:rPr lang="en-US" dirty="0" smtClean="0"/>
              <a:t> </a:t>
            </a:r>
            <a:r>
              <a:rPr lang="en-US" dirty="0"/>
              <a:t>Mt/ore per year</a:t>
            </a:r>
          </a:p>
          <a:p>
            <a:pPr>
              <a:spcAft>
                <a:spcPts val="700"/>
              </a:spcAft>
              <a:defRPr sz="1600">
                <a:solidFill>
                  <a:srgbClr val="262C31"/>
                </a:solidFill>
                <a:latin typeface="Aptos"/>
              </a:defRPr>
            </a:pPr>
            <a:r>
              <a:rPr lang="en-US" dirty="0" smtClean="0"/>
              <a:t>• </a:t>
            </a:r>
            <a:r>
              <a:rPr lang="sr-Latn-RS" dirty="0" smtClean="0"/>
              <a:t>Main mining objects: Undeground facilities, processing plant, flotation tailings</a:t>
            </a:r>
            <a:endParaRPr lang="en-US" dirty="0"/>
          </a:p>
        </p:txBody>
      </p:sp>
      <p:pic>
        <p:nvPicPr>
          <p:cNvPr id="13" name="Picture 12">
            <a:extLst>
              <a:ext uri="{FF2B5EF4-FFF2-40B4-BE49-F238E27FC236}">
                <a16:creationId xmlns:a16="http://schemas.microsoft.com/office/drawing/2014/main" id="{ECB92CE1-B41B-3B43-C20E-31C0E150E8A3}"/>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31744" y="4068172"/>
            <a:ext cx="4000851" cy="2388862"/>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Tree>
    <p:extLst>
      <p:ext uri="{BB962C8B-B14F-4D97-AF65-F5344CB8AC3E}">
        <p14:creationId xmlns:p14="http://schemas.microsoft.com/office/powerpoint/2010/main" val="1141706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8685F-7024-83F4-6CC1-D29304810B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B36C97-4BA8-E4EB-477C-774C3741DF0E}"/>
              </a:ext>
            </a:extLst>
          </p:cNvPr>
          <p:cNvSpPr>
            <a:spLocks noGrp="1"/>
          </p:cNvSpPr>
          <p:nvPr>
            <p:ph type="title"/>
          </p:nvPr>
        </p:nvSpPr>
        <p:spPr>
          <a:xfrm>
            <a:off x="453403" y="412576"/>
            <a:ext cx="4836147" cy="806624"/>
          </a:xfrm>
        </p:spPr>
        <p:txBody>
          <a:bodyPr anchor="b">
            <a:normAutofit/>
          </a:bodyPr>
          <a:lstStyle/>
          <a:p>
            <a:r>
              <a:rPr lang="en-US" dirty="0"/>
              <a:t>3.6. </a:t>
            </a:r>
            <a:r>
              <a:rPr lang="en-US" dirty="0" smtClean="0"/>
              <a:t>Smelter</a:t>
            </a:r>
            <a:r>
              <a:rPr lang="sr-Latn-RS" dirty="0" smtClean="0"/>
              <a:t> plant</a:t>
            </a:r>
            <a:endParaRPr lang="en-US" dirty="0"/>
          </a:p>
        </p:txBody>
      </p:sp>
      <p:sp>
        <p:nvSpPr>
          <p:cNvPr id="16" name="Slide Number Placeholder 4">
            <a:extLst>
              <a:ext uri="{FF2B5EF4-FFF2-40B4-BE49-F238E27FC236}">
                <a16:creationId xmlns:a16="http://schemas.microsoft.com/office/drawing/2014/main" id="{2EF8D8BB-4B7F-7E10-EDA7-73C7C8E7FC2F}"/>
              </a:ext>
            </a:extLst>
          </p:cNvPr>
          <p:cNvSpPr>
            <a:spLocks noGrp="1"/>
          </p:cNvSpPr>
          <p:nvPr>
            <p:ph type="sldNum" sz="quarter" idx="12"/>
          </p:nvPr>
        </p:nvSpPr>
        <p:spPr>
          <a:xfrm>
            <a:off x="0" y="6629400"/>
            <a:ext cx="410402" cy="228600"/>
          </a:xfrm>
        </p:spPr>
        <p:txBody>
          <a:bodyPr/>
          <a:lstStyle/>
          <a:p>
            <a:pPr>
              <a:spcAft>
                <a:spcPts val="600"/>
              </a:spcAft>
            </a:pPr>
            <a:fld id="{9CD8D479-8942-46E8-A226-A4E01F7A105C}" type="slidenum">
              <a:rPr lang="en-US"/>
              <a:pPr>
                <a:spcAft>
                  <a:spcPts val="600"/>
                </a:spcAft>
              </a:pPr>
              <a:t>11</a:t>
            </a:fld>
            <a:endParaRPr lang="en-US"/>
          </a:p>
        </p:txBody>
      </p:sp>
      <p:sp>
        <p:nvSpPr>
          <p:cNvPr id="17" name="Date Placeholder 5">
            <a:extLst>
              <a:ext uri="{FF2B5EF4-FFF2-40B4-BE49-F238E27FC236}">
                <a16:creationId xmlns:a16="http://schemas.microsoft.com/office/drawing/2014/main" id="{260F839F-9416-A3DF-507A-0DAA9DCD2B5E}"/>
              </a:ext>
            </a:extLst>
          </p:cNvPr>
          <p:cNvSpPr>
            <a:spLocks noGrp="1"/>
          </p:cNvSpPr>
          <p:nvPr>
            <p:ph type="dt" sz="half" idx="10"/>
          </p:nvPr>
        </p:nvSpPr>
        <p:spPr>
          <a:xfrm>
            <a:off x="453403" y="6629400"/>
            <a:ext cx="1000662" cy="228600"/>
          </a:xfrm>
        </p:spPr>
        <p:txBody>
          <a:bodyPr/>
          <a:lstStyle/>
          <a:p>
            <a:pPr>
              <a:spcAft>
                <a:spcPts val="600"/>
              </a:spcAft>
            </a:pPr>
            <a:r>
              <a:rPr lang="sr-Latn-RS" dirty="0" smtClean="0"/>
              <a:t>31/8/2026</a:t>
            </a:r>
            <a:endParaRPr lang="en-US" dirty="0"/>
          </a:p>
        </p:txBody>
      </p:sp>
      <p:pic>
        <p:nvPicPr>
          <p:cNvPr id="4" name="Picture 3" descr="A blue flag with yellow stars on it">
            <a:extLst>
              <a:ext uri="{FF2B5EF4-FFF2-40B4-BE49-F238E27FC236}">
                <a16:creationId xmlns:a16="http://schemas.microsoft.com/office/drawing/2014/main" id="{953507CC-6BEC-2B30-4728-0082BF2C35F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0788" y="-41382"/>
            <a:ext cx="5791212" cy="1740412"/>
          </a:xfrm>
          <a:prstGeom prst="rect">
            <a:avLst/>
          </a:prstGeom>
        </p:spPr>
      </p:pic>
      <p:pic>
        <p:nvPicPr>
          <p:cNvPr id="6" name="Picture 5" descr="A green circle with white lines on it&#10;&#10;Description automatically generated">
            <a:extLst>
              <a:ext uri="{FF2B5EF4-FFF2-40B4-BE49-F238E27FC236}">
                <a16:creationId xmlns:a16="http://schemas.microsoft.com/office/drawing/2014/main" id="{F72D905A-1F94-EB81-509C-76F23279A9A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23545" y="264212"/>
            <a:ext cx="1129223" cy="1129223"/>
          </a:xfrm>
          <a:prstGeom prst="rect">
            <a:avLst/>
          </a:prstGeom>
        </p:spPr>
      </p:pic>
      <p:sp>
        <p:nvSpPr>
          <p:cNvPr id="9" name="Footer Placeholder 6">
            <a:extLst>
              <a:ext uri="{FF2B5EF4-FFF2-40B4-BE49-F238E27FC236}">
                <a16:creationId xmlns:a16="http://schemas.microsoft.com/office/drawing/2014/main" id="{174BB06C-8BB7-1C09-FC2F-5AD572F0FCCE}"/>
              </a:ext>
            </a:extLst>
          </p:cNvPr>
          <p:cNvSpPr>
            <a:spLocks noGrp="1"/>
          </p:cNvSpPr>
          <p:nvPr>
            <p:ph type="ftr" sz="quarter" idx="11"/>
          </p:nvPr>
        </p:nvSpPr>
        <p:spPr>
          <a:xfrm>
            <a:off x="1637716" y="6629400"/>
            <a:ext cx="9144259" cy="228600"/>
          </a:xfrm>
        </p:spPr>
        <p:txBody>
          <a:bodyPr/>
          <a:lstStyle/>
          <a:p>
            <a:pPr>
              <a:spcAft>
                <a:spcPts val="600"/>
              </a:spcAft>
            </a:pPr>
            <a:r>
              <a:rPr lang="en-US" dirty="0"/>
              <a:t>Mining Activities Overview in </a:t>
            </a:r>
            <a:r>
              <a:rPr lang="sr-Latn-RS" dirty="0"/>
              <a:t>the </a:t>
            </a:r>
            <a:r>
              <a:rPr lang="en-US" dirty="0" err="1"/>
              <a:t>Bor</a:t>
            </a:r>
            <a:r>
              <a:rPr lang="en-US" dirty="0"/>
              <a:t> Area and Planned Future Activities</a:t>
            </a:r>
          </a:p>
        </p:txBody>
      </p:sp>
      <p:pic>
        <p:nvPicPr>
          <p:cNvPr id="14" name="Picture 13">
            <a:extLst>
              <a:ext uri="{FF2B5EF4-FFF2-40B4-BE49-F238E27FC236}">
                <a16:creationId xmlns:a16="http://schemas.microsoft.com/office/drawing/2014/main" id="{314036A6-0B8C-98CB-B1F2-A59C225950C7}"/>
              </a:ext>
            </a:extLst>
          </p:cNvPr>
          <p:cNvPicPr>
            <a:picLocks noChangeAspect="1"/>
          </p:cNvPicPr>
          <p:nvPr/>
        </p:nvPicPr>
        <p:blipFill>
          <a:blip r:embed="rId5"/>
          <a:stretch>
            <a:fillRect/>
          </a:stretch>
        </p:blipFill>
        <p:spPr>
          <a:xfrm>
            <a:off x="1733550" y="1419362"/>
            <a:ext cx="9248215" cy="5037672"/>
          </a:xfrm>
          <a:prstGeom prst="rect">
            <a:avLst/>
          </a:prstGeom>
        </p:spPr>
      </p:pic>
      <p:sp>
        <p:nvSpPr>
          <p:cNvPr id="15" name="Rounded Rectangle 12">
            <a:extLst>
              <a:ext uri="{FF2B5EF4-FFF2-40B4-BE49-F238E27FC236}">
                <a16:creationId xmlns:a16="http://schemas.microsoft.com/office/drawing/2014/main" id="{19181DB4-03AD-A08A-1C2E-9D8EAB62739C}"/>
              </a:ext>
            </a:extLst>
          </p:cNvPr>
          <p:cNvSpPr/>
          <p:nvPr/>
        </p:nvSpPr>
        <p:spPr>
          <a:xfrm>
            <a:off x="7104793" y="1595792"/>
            <a:ext cx="3677182" cy="1899883"/>
          </a:xfrm>
          <a:prstGeom prst="roundRect">
            <a:avLst/>
          </a:prstGeom>
          <a:solidFill>
            <a:srgbClr val="EFE2DA"/>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3">
            <a:schemeClr val="accent1"/>
          </a:fillRef>
          <a:effectRef idx="2">
            <a:schemeClr val="accent1"/>
          </a:effectRef>
          <a:fontRef idx="minor">
            <a:schemeClr val="lt1"/>
          </a:fontRef>
        </p:style>
        <p:txBody>
          <a:bodyPr lIns="164592" tIns="109728" rIns="146304" rtlCol="0" anchor="ctr"/>
          <a:lstStyle/>
          <a:p>
            <a:pPr algn="ctr"/>
            <a:r>
              <a:rPr lang="sr-Latn-RS" sz="1700" b="1" dirty="0">
                <a:solidFill>
                  <a:srgbClr val="192A3A"/>
                </a:solidFill>
                <a:latin typeface="Aptos Display"/>
              </a:rPr>
              <a:t>Smelter</a:t>
            </a:r>
          </a:p>
          <a:p>
            <a:pPr algn="ctr"/>
            <a:endParaRPr lang="sr-Latn-RS" sz="1700" b="1" dirty="0">
              <a:solidFill>
                <a:srgbClr val="192A3A"/>
              </a:solidFill>
              <a:latin typeface="Aptos Display"/>
            </a:endParaRPr>
          </a:p>
          <a:p>
            <a:pPr>
              <a:spcAft>
                <a:spcPts val="700"/>
              </a:spcAft>
              <a:defRPr sz="1600">
                <a:solidFill>
                  <a:srgbClr val="262C31"/>
                </a:solidFill>
                <a:latin typeface="Aptos"/>
              </a:defRPr>
            </a:pPr>
            <a:r>
              <a:rPr lang="en-US" dirty="0"/>
              <a:t>• The projected annual processing capacity is </a:t>
            </a:r>
            <a:r>
              <a:rPr lang="sr-Latn-RS" dirty="0" smtClean="0"/>
              <a:t>180 </a:t>
            </a:r>
            <a:r>
              <a:rPr lang="sr-Latn-RS" dirty="0"/>
              <a:t>000 t </a:t>
            </a:r>
            <a:r>
              <a:rPr lang="sr-Latn-RS" dirty="0" smtClean="0"/>
              <a:t>of copper</a:t>
            </a:r>
            <a:endParaRPr lang="en-US" dirty="0"/>
          </a:p>
          <a:p>
            <a:pPr>
              <a:spcAft>
                <a:spcPts val="700"/>
              </a:spcAft>
              <a:defRPr sz="1600">
                <a:solidFill>
                  <a:srgbClr val="262C31"/>
                </a:solidFill>
                <a:latin typeface="Aptos"/>
              </a:defRPr>
            </a:pPr>
            <a:r>
              <a:rPr lang="en-US" dirty="0"/>
              <a:t>• </a:t>
            </a:r>
            <a:r>
              <a:rPr lang="sr-Latn-RS" dirty="0" smtClean="0"/>
              <a:t>Main metalurgical objects</a:t>
            </a:r>
            <a:r>
              <a:rPr lang="en-US" dirty="0" smtClean="0"/>
              <a:t>: </a:t>
            </a:r>
            <a:r>
              <a:rPr lang="sr-Latn-RS" dirty="0"/>
              <a:t>Flash smelting furnace</a:t>
            </a:r>
            <a:r>
              <a:rPr lang="en-US" dirty="0"/>
              <a:t>, </a:t>
            </a:r>
            <a:r>
              <a:rPr lang="sr-Latn-RS" dirty="0"/>
              <a:t>converters, </a:t>
            </a:r>
            <a:r>
              <a:rPr lang="en-US" dirty="0"/>
              <a:t>Electrolytic Refinery</a:t>
            </a:r>
          </a:p>
        </p:txBody>
      </p:sp>
      <p:pic>
        <p:nvPicPr>
          <p:cNvPr id="18" name="Picture 17">
            <a:extLst>
              <a:ext uri="{FF2B5EF4-FFF2-40B4-BE49-F238E27FC236}">
                <a16:creationId xmlns:a16="http://schemas.microsoft.com/office/drawing/2014/main" id="{D2CFB2F7-B099-1D29-22C3-BAEC19E36D46}"/>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16586" y="3982448"/>
            <a:ext cx="3705684" cy="2208502"/>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Tree>
    <p:extLst>
      <p:ext uri="{BB962C8B-B14F-4D97-AF65-F5344CB8AC3E}">
        <p14:creationId xmlns:p14="http://schemas.microsoft.com/office/powerpoint/2010/main" val="3486123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8685F-7024-83F4-6CC1-D29304810B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B36C97-4BA8-E4EB-477C-774C3741DF0E}"/>
              </a:ext>
            </a:extLst>
          </p:cNvPr>
          <p:cNvSpPr>
            <a:spLocks noGrp="1"/>
          </p:cNvSpPr>
          <p:nvPr>
            <p:ph type="title"/>
          </p:nvPr>
        </p:nvSpPr>
        <p:spPr>
          <a:xfrm>
            <a:off x="453403" y="412576"/>
            <a:ext cx="4836147" cy="806624"/>
          </a:xfrm>
        </p:spPr>
        <p:txBody>
          <a:bodyPr anchor="b">
            <a:normAutofit fontScale="90000"/>
          </a:bodyPr>
          <a:lstStyle/>
          <a:p>
            <a:r>
              <a:rPr lang="sr-Latn-RS" dirty="0" smtClean="0"/>
              <a:t>4</a:t>
            </a:r>
            <a:r>
              <a:rPr lang="en-US" dirty="0" smtClean="0"/>
              <a:t>. </a:t>
            </a:r>
            <a:r>
              <a:rPr lang="en-US" dirty="0"/>
              <a:t>Production Volume – 2025</a:t>
            </a:r>
          </a:p>
        </p:txBody>
      </p:sp>
      <p:sp>
        <p:nvSpPr>
          <p:cNvPr id="16" name="Slide Number Placeholder 4">
            <a:extLst>
              <a:ext uri="{FF2B5EF4-FFF2-40B4-BE49-F238E27FC236}">
                <a16:creationId xmlns:a16="http://schemas.microsoft.com/office/drawing/2014/main" id="{2EF8D8BB-4B7F-7E10-EDA7-73C7C8E7FC2F}"/>
              </a:ext>
            </a:extLst>
          </p:cNvPr>
          <p:cNvSpPr>
            <a:spLocks noGrp="1"/>
          </p:cNvSpPr>
          <p:nvPr>
            <p:ph type="sldNum" sz="quarter" idx="12"/>
          </p:nvPr>
        </p:nvSpPr>
        <p:spPr>
          <a:xfrm>
            <a:off x="0" y="6629400"/>
            <a:ext cx="410402" cy="228600"/>
          </a:xfrm>
        </p:spPr>
        <p:txBody>
          <a:bodyPr/>
          <a:lstStyle/>
          <a:p>
            <a:pPr>
              <a:spcAft>
                <a:spcPts val="600"/>
              </a:spcAft>
            </a:pPr>
            <a:fld id="{9CD8D479-8942-46E8-A226-A4E01F7A105C}" type="slidenum">
              <a:rPr lang="en-US"/>
              <a:pPr>
                <a:spcAft>
                  <a:spcPts val="600"/>
                </a:spcAft>
              </a:pPr>
              <a:t>12</a:t>
            </a:fld>
            <a:endParaRPr lang="en-US"/>
          </a:p>
        </p:txBody>
      </p:sp>
      <p:sp>
        <p:nvSpPr>
          <p:cNvPr id="17" name="Date Placeholder 5">
            <a:extLst>
              <a:ext uri="{FF2B5EF4-FFF2-40B4-BE49-F238E27FC236}">
                <a16:creationId xmlns:a16="http://schemas.microsoft.com/office/drawing/2014/main" id="{260F839F-9416-A3DF-507A-0DAA9DCD2B5E}"/>
              </a:ext>
            </a:extLst>
          </p:cNvPr>
          <p:cNvSpPr>
            <a:spLocks noGrp="1"/>
          </p:cNvSpPr>
          <p:nvPr>
            <p:ph type="dt" sz="half" idx="10"/>
          </p:nvPr>
        </p:nvSpPr>
        <p:spPr>
          <a:xfrm>
            <a:off x="453403" y="6629400"/>
            <a:ext cx="1000662" cy="228600"/>
          </a:xfrm>
        </p:spPr>
        <p:txBody>
          <a:bodyPr/>
          <a:lstStyle/>
          <a:p>
            <a:pPr>
              <a:spcAft>
                <a:spcPts val="600"/>
              </a:spcAft>
            </a:pPr>
            <a:r>
              <a:rPr lang="sr-Latn-RS" dirty="0" smtClean="0"/>
              <a:t>31/8/2026</a:t>
            </a:r>
            <a:endParaRPr lang="en-US" dirty="0"/>
          </a:p>
        </p:txBody>
      </p:sp>
      <p:pic>
        <p:nvPicPr>
          <p:cNvPr id="4" name="Picture 3" descr="A blue flag with yellow stars on it">
            <a:extLst>
              <a:ext uri="{FF2B5EF4-FFF2-40B4-BE49-F238E27FC236}">
                <a16:creationId xmlns:a16="http://schemas.microsoft.com/office/drawing/2014/main" id="{953507CC-6BEC-2B30-4728-0082BF2C35F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0788" y="-41382"/>
            <a:ext cx="5791212" cy="1740412"/>
          </a:xfrm>
          <a:prstGeom prst="rect">
            <a:avLst/>
          </a:prstGeom>
        </p:spPr>
      </p:pic>
      <p:pic>
        <p:nvPicPr>
          <p:cNvPr id="6" name="Picture 5" descr="A green circle with white lines on it&#10;&#10;Description automatically generated">
            <a:extLst>
              <a:ext uri="{FF2B5EF4-FFF2-40B4-BE49-F238E27FC236}">
                <a16:creationId xmlns:a16="http://schemas.microsoft.com/office/drawing/2014/main" id="{F72D905A-1F94-EB81-509C-76F23279A9A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71565" y="251276"/>
            <a:ext cx="1129223" cy="1129223"/>
          </a:xfrm>
          <a:prstGeom prst="rect">
            <a:avLst/>
          </a:prstGeom>
        </p:spPr>
      </p:pic>
      <p:sp>
        <p:nvSpPr>
          <p:cNvPr id="9" name="Footer Placeholder 6">
            <a:extLst>
              <a:ext uri="{FF2B5EF4-FFF2-40B4-BE49-F238E27FC236}">
                <a16:creationId xmlns:a16="http://schemas.microsoft.com/office/drawing/2014/main" id="{174BB06C-8BB7-1C09-FC2F-5AD572F0FCCE}"/>
              </a:ext>
            </a:extLst>
          </p:cNvPr>
          <p:cNvSpPr>
            <a:spLocks noGrp="1"/>
          </p:cNvSpPr>
          <p:nvPr>
            <p:ph type="ftr" sz="quarter" idx="11"/>
          </p:nvPr>
        </p:nvSpPr>
        <p:spPr>
          <a:xfrm>
            <a:off x="1637716" y="6629400"/>
            <a:ext cx="9144259" cy="228600"/>
          </a:xfrm>
        </p:spPr>
        <p:txBody>
          <a:bodyPr/>
          <a:lstStyle/>
          <a:p>
            <a:pPr>
              <a:spcAft>
                <a:spcPts val="600"/>
              </a:spcAft>
            </a:pPr>
            <a:r>
              <a:rPr lang="en-US" dirty="0"/>
              <a:t>Mining Activities Overview in </a:t>
            </a:r>
            <a:r>
              <a:rPr lang="sr-Latn-RS" dirty="0"/>
              <a:t>the </a:t>
            </a:r>
            <a:r>
              <a:rPr lang="en-US" dirty="0" err="1"/>
              <a:t>Bor</a:t>
            </a:r>
            <a:r>
              <a:rPr lang="en-US" dirty="0"/>
              <a:t> Area and Planned Future Activities</a:t>
            </a:r>
          </a:p>
        </p:txBody>
      </p:sp>
      <p:sp>
        <p:nvSpPr>
          <p:cNvPr id="11" name="TextBox 10"/>
          <p:cNvSpPr txBox="1"/>
          <p:nvPr/>
        </p:nvSpPr>
        <p:spPr>
          <a:xfrm>
            <a:off x="594360" y="1533891"/>
            <a:ext cx="10789920" cy="347472"/>
          </a:xfrm>
          <a:prstGeom prst="rect">
            <a:avLst/>
          </a:prstGeom>
          <a:noFill/>
        </p:spPr>
        <p:txBody>
          <a:bodyPr wrap="none">
            <a:spAutoFit/>
          </a:bodyPr>
          <a:lstStyle/>
          <a:p>
            <a:r>
              <a:rPr sz="1100" dirty="0">
                <a:solidFill>
                  <a:srgbClr val="707B84"/>
                </a:solidFill>
                <a:latin typeface="Aptos"/>
              </a:rPr>
              <a:t>Company data show a strong concentration of copper production in the </a:t>
            </a:r>
            <a:r>
              <a:rPr sz="1100" dirty="0" err="1">
                <a:solidFill>
                  <a:srgbClr val="707B84"/>
                </a:solidFill>
                <a:latin typeface="Aptos"/>
              </a:rPr>
              <a:t>Bor</a:t>
            </a:r>
            <a:r>
              <a:rPr sz="1100" dirty="0">
                <a:solidFill>
                  <a:srgbClr val="707B84"/>
                </a:solidFill>
                <a:latin typeface="Aptos"/>
              </a:rPr>
              <a:t>–</a:t>
            </a:r>
            <a:r>
              <a:rPr sz="1100" dirty="0" err="1">
                <a:solidFill>
                  <a:srgbClr val="707B84"/>
                </a:solidFill>
                <a:latin typeface="Aptos"/>
              </a:rPr>
              <a:t>Majdanpek</a:t>
            </a:r>
            <a:r>
              <a:rPr sz="1100" dirty="0">
                <a:solidFill>
                  <a:srgbClr val="707B84"/>
                </a:solidFill>
                <a:latin typeface="Aptos"/>
              </a:rPr>
              <a:t>/</a:t>
            </a:r>
            <a:r>
              <a:rPr sz="1100" dirty="0" err="1">
                <a:solidFill>
                  <a:srgbClr val="707B84"/>
                </a:solidFill>
                <a:latin typeface="Aptos"/>
              </a:rPr>
              <a:t>Čukaru</a:t>
            </a:r>
            <a:r>
              <a:rPr sz="1100" dirty="0">
                <a:solidFill>
                  <a:srgbClr val="707B84"/>
                </a:solidFill>
                <a:latin typeface="Aptos"/>
              </a:rPr>
              <a:t> </a:t>
            </a:r>
            <a:r>
              <a:rPr sz="1100" dirty="0" err="1">
                <a:solidFill>
                  <a:srgbClr val="707B84"/>
                </a:solidFill>
                <a:latin typeface="Aptos"/>
              </a:rPr>
              <a:t>Peki</a:t>
            </a:r>
            <a:r>
              <a:rPr sz="1100" dirty="0">
                <a:solidFill>
                  <a:srgbClr val="707B84"/>
                </a:solidFill>
                <a:latin typeface="Aptos"/>
              </a:rPr>
              <a:t> system.</a:t>
            </a:r>
          </a:p>
        </p:txBody>
      </p:sp>
      <p:sp>
        <p:nvSpPr>
          <p:cNvPr id="12" name="TextBox 11"/>
          <p:cNvSpPr txBox="1"/>
          <p:nvPr/>
        </p:nvSpPr>
        <p:spPr>
          <a:xfrm>
            <a:off x="685800" y="2136846"/>
            <a:ext cx="1645920" cy="320040"/>
          </a:xfrm>
          <a:prstGeom prst="rect">
            <a:avLst/>
          </a:prstGeom>
          <a:noFill/>
        </p:spPr>
        <p:txBody>
          <a:bodyPr wrap="none">
            <a:spAutoFit/>
          </a:bodyPr>
          <a:lstStyle/>
          <a:p>
            <a:r>
              <a:rPr sz="1200" b="1">
                <a:solidFill>
                  <a:srgbClr val="262C31"/>
                </a:solidFill>
                <a:latin typeface="Aptos"/>
              </a:rPr>
              <a:t>Bor Copper</a:t>
            </a:r>
          </a:p>
        </p:txBody>
      </p:sp>
      <p:sp>
        <p:nvSpPr>
          <p:cNvPr id="13" name="Rectangle 12"/>
          <p:cNvSpPr/>
          <p:nvPr/>
        </p:nvSpPr>
        <p:spPr>
          <a:xfrm>
            <a:off x="2240280" y="2155134"/>
            <a:ext cx="2994802" cy="393192"/>
          </a:xfrm>
          <a:prstGeom prst="rect">
            <a:avLst/>
          </a:prstGeom>
          <a:solidFill>
            <a:srgbClr val="A65B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5326522" y="2109414"/>
            <a:ext cx="1005840" cy="411480"/>
          </a:xfrm>
          <a:prstGeom prst="rect">
            <a:avLst/>
          </a:prstGeom>
          <a:noFill/>
        </p:spPr>
        <p:txBody>
          <a:bodyPr wrap="none">
            <a:spAutoFit/>
          </a:bodyPr>
          <a:lstStyle/>
          <a:p>
            <a:r>
              <a:rPr sz="1500" b="1">
                <a:solidFill>
                  <a:srgbClr val="192A3A"/>
                </a:solidFill>
                <a:latin typeface="Aptos Display"/>
              </a:rPr>
              <a:t>123.3 kt</a:t>
            </a:r>
          </a:p>
        </p:txBody>
      </p:sp>
      <p:sp>
        <p:nvSpPr>
          <p:cNvPr id="20" name="TextBox 19"/>
          <p:cNvSpPr txBox="1"/>
          <p:nvPr/>
        </p:nvSpPr>
        <p:spPr>
          <a:xfrm>
            <a:off x="685800" y="3371286"/>
            <a:ext cx="1645920" cy="320040"/>
          </a:xfrm>
          <a:prstGeom prst="rect">
            <a:avLst/>
          </a:prstGeom>
          <a:noFill/>
        </p:spPr>
        <p:txBody>
          <a:bodyPr wrap="none">
            <a:spAutoFit/>
          </a:bodyPr>
          <a:lstStyle/>
          <a:p>
            <a:r>
              <a:rPr sz="1200" b="1">
                <a:solidFill>
                  <a:srgbClr val="262C31"/>
                </a:solidFill>
                <a:latin typeface="Aptos"/>
              </a:rPr>
              <a:t>Čukaru Peki</a:t>
            </a:r>
          </a:p>
        </p:txBody>
      </p:sp>
      <p:sp>
        <p:nvSpPr>
          <p:cNvPr id="21" name="Rectangle 20"/>
          <p:cNvSpPr/>
          <p:nvPr/>
        </p:nvSpPr>
        <p:spPr>
          <a:xfrm>
            <a:off x="2240280" y="3389574"/>
            <a:ext cx="4184951" cy="393192"/>
          </a:xfrm>
          <a:prstGeom prst="rect">
            <a:avLst/>
          </a:prstGeom>
          <a:solidFill>
            <a:srgbClr val="C497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6516671" y="3343854"/>
            <a:ext cx="1005840" cy="411480"/>
          </a:xfrm>
          <a:prstGeom prst="rect">
            <a:avLst/>
          </a:prstGeom>
          <a:noFill/>
        </p:spPr>
        <p:txBody>
          <a:bodyPr wrap="none">
            <a:spAutoFit/>
          </a:bodyPr>
          <a:lstStyle/>
          <a:p>
            <a:r>
              <a:rPr sz="1500" b="1">
                <a:solidFill>
                  <a:srgbClr val="192A3A"/>
                </a:solidFill>
                <a:latin typeface="Aptos Display"/>
              </a:rPr>
              <a:t>172.3 kt</a:t>
            </a:r>
          </a:p>
        </p:txBody>
      </p:sp>
      <p:sp>
        <p:nvSpPr>
          <p:cNvPr id="23" name="TextBox 22"/>
          <p:cNvSpPr txBox="1"/>
          <p:nvPr/>
        </p:nvSpPr>
        <p:spPr>
          <a:xfrm>
            <a:off x="685800" y="4605725"/>
            <a:ext cx="1645920" cy="320040"/>
          </a:xfrm>
          <a:prstGeom prst="rect">
            <a:avLst/>
          </a:prstGeom>
          <a:noFill/>
        </p:spPr>
        <p:txBody>
          <a:bodyPr wrap="none">
            <a:spAutoFit/>
          </a:bodyPr>
          <a:lstStyle/>
          <a:p>
            <a:r>
              <a:rPr sz="1200" b="1" dirty="0">
                <a:solidFill>
                  <a:srgbClr val="262C31"/>
                </a:solidFill>
                <a:latin typeface="Aptos"/>
              </a:rPr>
              <a:t>Combined</a:t>
            </a:r>
          </a:p>
        </p:txBody>
      </p:sp>
      <p:sp>
        <p:nvSpPr>
          <p:cNvPr id="24" name="Rectangle 23"/>
          <p:cNvSpPr/>
          <p:nvPr/>
        </p:nvSpPr>
        <p:spPr>
          <a:xfrm>
            <a:off x="2240280" y="4624013"/>
            <a:ext cx="7189470" cy="393192"/>
          </a:xfrm>
          <a:prstGeom prst="rect">
            <a:avLst/>
          </a:prstGeom>
          <a:solidFill>
            <a:srgbClr val="192A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9521190" y="4578293"/>
            <a:ext cx="1005840" cy="411480"/>
          </a:xfrm>
          <a:prstGeom prst="rect">
            <a:avLst/>
          </a:prstGeom>
          <a:noFill/>
        </p:spPr>
        <p:txBody>
          <a:bodyPr wrap="none">
            <a:spAutoFit/>
          </a:bodyPr>
          <a:lstStyle/>
          <a:p>
            <a:r>
              <a:rPr sz="1500" b="1">
                <a:solidFill>
                  <a:srgbClr val="192A3A"/>
                </a:solidFill>
                <a:latin typeface="Aptos Display"/>
              </a:rPr>
              <a:t>296.0 kt</a:t>
            </a:r>
          </a:p>
        </p:txBody>
      </p:sp>
      <p:sp>
        <p:nvSpPr>
          <p:cNvPr id="26" name="Rounded Rectangle 25"/>
          <p:cNvSpPr/>
          <p:nvPr/>
        </p:nvSpPr>
        <p:spPr>
          <a:xfrm>
            <a:off x="685800" y="5486400"/>
            <a:ext cx="10607040" cy="777240"/>
          </a:xfrm>
          <a:prstGeom prst="roundRect">
            <a:avLst/>
          </a:prstGeom>
          <a:solidFill>
            <a:srgbClr val="F2F4F5"/>
          </a:solidFill>
          <a:ln>
            <a:solidFill>
              <a:srgbClr val="DCE0E3"/>
            </a:solidFill>
          </a:ln>
        </p:spPr>
        <p:style>
          <a:lnRef idx="1">
            <a:schemeClr val="accent1"/>
          </a:lnRef>
          <a:fillRef idx="3">
            <a:schemeClr val="accent1"/>
          </a:fillRef>
          <a:effectRef idx="2">
            <a:schemeClr val="accent1"/>
          </a:effectRef>
          <a:fontRef idx="minor">
            <a:schemeClr val="lt1"/>
          </a:fontRef>
        </p:style>
        <p:txBody>
          <a:bodyPr lIns="164592" tIns="109728" rIns="146304" rtlCol="0" anchor="ctr"/>
          <a:lstStyle/>
          <a:p>
            <a:pPr algn="ctr">
              <a:spcAft>
                <a:spcPts val="700"/>
              </a:spcAft>
              <a:defRPr sz="1200">
                <a:solidFill>
                  <a:srgbClr val="262C31"/>
                </a:solidFill>
                <a:latin typeface="Aptos"/>
              </a:defRPr>
            </a:pPr>
            <a:r>
              <a:t>• Bor Copper: 123,3 kt Cu i 3,94 t Au; Čukaru Peki: 172,3 kt Cu i 5,18 t Au (100% basis).</a:t>
            </a:r>
          </a:p>
        </p:txBody>
      </p:sp>
    </p:spTree>
    <p:extLst>
      <p:ext uri="{BB962C8B-B14F-4D97-AF65-F5344CB8AC3E}">
        <p14:creationId xmlns:p14="http://schemas.microsoft.com/office/powerpoint/2010/main" val="4256931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8685F-7024-83F4-6CC1-D29304810B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B36C97-4BA8-E4EB-477C-774C3741DF0E}"/>
              </a:ext>
            </a:extLst>
          </p:cNvPr>
          <p:cNvSpPr>
            <a:spLocks noGrp="1"/>
          </p:cNvSpPr>
          <p:nvPr>
            <p:ph type="title"/>
          </p:nvPr>
        </p:nvSpPr>
        <p:spPr>
          <a:xfrm>
            <a:off x="453403" y="745951"/>
            <a:ext cx="4836147" cy="806624"/>
          </a:xfrm>
        </p:spPr>
        <p:txBody>
          <a:bodyPr anchor="b">
            <a:normAutofit fontScale="90000"/>
          </a:bodyPr>
          <a:lstStyle/>
          <a:p>
            <a:r>
              <a:rPr lang="sr-Latn-RS" dirty="0" smtClean="0"/>
              <a:t>5</a:t>
            </a:r>
            <a:r>
              <a:rPr lang="en-US" dirty="0" smtClean="0"/>
              <a:t>. </a:t>
            </a:r>
            <a:r>
              <a:rPr lang="en-US" dirty="0"/>
              <a:t>Future Activities – </a:t>
            </a:r>
            <a:r>
              <a:rPr lang="en-US" dirty="0" err="1"/>
              <a:t>Bor</a:t>
            </a:r>
            <a:r>
              <a:rPr lang="en-US" dirty="0"/>
              <a:t>: </a:t>
            </a:r>
            <a:r>
              <a:rPr lang="en-US" dirty="0" err="1"/>
              <a:t>Jama</a:t>
            </a:r>
            <a:r>
              <a:rPr lang="en-US" dirty="0"/>
              <a:t> and </a:t>
            </a:r>
            <a:r>
              <a:rPr lang="en-US" dirty="0" err="1"/>
              <a:t>Borska</a:t>
            </a:r>
            <a:r>
              <a:rPr lang="en-US" dirty="0"/>
              <a:t> </a:t>
            </a:r>
            <a:r>
              <a:rPr lang="en-US" dirty="0" err="1"/>
              <a:t>Reka</a:t>
            </a:r>
            <a:r>
              <a:rPr lang="en-US" dirty="0"/>
              <a:t> Deposit</a:t>
            </a:r>
          </a:p>
        </p:txBody>
      </p:sp>
      <p:sp>
        <p:nvSpPr>
          <p:cNvPr id="16" name="Slide Number Placeholder 4">
            <a:extLst>
              <a:ext uri="{FF2B5EF4-FFF2-40B4-BE49-F238E27FC236}">
                <a16:creationId xmlns:a16="http://schemas.microsoft.com/office/drawing/2014/main" id="{2EF8D8BB-4B7F-7E10-EDA7-73C7C8E7FC2F}"/>
              </a:ext>
            </a:extLst>
          </p:cNvPr>
          <p:cNvSpPr>
            <a:spLocks noGrp="1"/>
          </p:cNvSpPr>
          <p:nvPr>
            <p:ph type="sldNum" sz="quarter" idx="12"/>
          </p:nvPr>
        </p:nvSpPr>
        <p:spPr>
          <a:xfrm>
            <a:off x="0" y="6629400"/>
            <a:ext cx="410402" cy="228600"/>
          </a:xfrm>
        </p:spPr>
        <p:txBody>
          <a:bodyPr/>
          <a:lstStyle/>
          <a:p>
            <a:pPr>
              <a:spcAft>
                <a:spcPts val="600"/>
              </a:spcAft>
            </a:pPr>
            <a:fld id="{9CD8D479-8942-46E8-A226-A4E01F7A105C}" type="slidenum">
              <a:rPr lang="en-US"/>
              <a:pPr>
                <a:spcAft>
                  <a:spcPts val="600"/>
                </a:spcAft>
              </a:pPr>
              <a:t>13</a:t>
            </a:fld>
            <a:endParaRPr lang="en-US"/>
          </a:p>
        </p:txBody>
      </p:sp>
      <p:sp>
        <p:nvSpPr>
          <p:cNvPr id="17" name="Date Placeholder 5">
            <a:extLst>
              <a:ext uri="{FF2B5EF4-FFF2-40B4-BE49-F238E27FC236}">
                <a16:creationId xmlns:a16="http://schemas.microsoft.com/office/drawing/2014/main" id="{260F839F-9416-A3DF-507A-0DAA9DCD2B5E}"/>
              </a:ext>
            </a:extLst>
          </p:cNvPr>
          <p:cNvSpPr>
            <a:spLocks noGrp="1"/>
          </p:cNvSpPr>
          <p:nvPr>
            <p:ph type="dt" sz="half" idx="10"/>
          </p:nvPr>
        </p:nvSpPr>
        <p:spPr>
          <a:xfrm>
            <a:off x="453403" y="6629400"/>
            <a:ext cx="1000662" cy="228600"/>
          </a:xfrm>
        </p:spPr>
        <p:txBody>
          <a:bodyPr/>
          <a:lstStyle/>
          <a:p>
            <a:pPr>
              <a:spcAft>
                <a:spcPts val="600"/>
              </a:spcAft>
            </a:pPr>
            <a:r>
              <a:rPr lang="sr-Latn-RS" dirty="0" smtClean="0"/>
              <a:t>31/8/2026</a:t>
            </a:r>
            <a:endParaRPr lang="en-US" dirty="0"/>
          </a:p>
        </p:txBody>
      </p:sp>
      <p:pic>
        <p:nvPicPr>
          <p:cNvPr id="4" name="Picture 3" descr="A blue flag with yellow stars on it">
            <a:extLst>
              <a:ext uri="{FF2B5EF4-FFF2-40B4-BE49-F238E27FC236}">
                <a16:creationId xmlns:a16="http://schemas.microsoft.com/office/drawing/2014/main" id="{953507CC-6BEC-2B30-4728-0082BF2C35F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0788" y="-41382"/>
            <a:ext cx="5791212" cy="1740412"/>
          </a:xfrm>
          <a:prstGeom prst="rect">
            <a:avLst/>
          </a:prstGeom>
        </p:spPr>
      </p:pic>
      <p:pic>
        <p:nvPicPr>
          <p:cNvPr id="6" name="Picture 5" descr="A green circle with white lines on it&#10;&#10;Description automatically generated">
            <a:extLst>
              <a:ext uri="{FF2B5EF4-FFF2-40B4-BE49-F238E27FC236}">
                <a16:creationId xmlns:a16="http://schemas.microsoft.com/office/drawing/2014/main" id="{F72D905A-1F94-EB81-509C-76F23279A9A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23545" y="264212"/>
            <a:ext cx="1129223" cy="1129223"/>
          </a:xfrm>
          <a:prstGeom prst="rect">
            <a:avLst/>
          </a:prstGeom>
        </p:spPr>
      </p:pic>
      <p:sp>
        <p:nvSpPr>
          <p:cNvPr id="9" name="Footer Placeholder 6">
            <a:extLst>
              <a:ext uri="{FF2B5EF4-FFF2-40B4-BE49-F238E27FC236}">
                <a16:creationId xmlns:a16="http://schemas.microsoft.com/office/drawing/2014/main" id="{174BB06C-8BB7-1C09-FC2F-5AD572F0FCCE}"/>
              </a:ext>
            </a:extLst>
          </p:cNvPr>
          <p:cNvSpPr>
            <a:spLocks noGrp="1"/>
          </p:cNvSpPr>
          <p:nvPr>
            <p:ph type="ftr" sz="quarter" idx="11"/>
          </p:nvPr>
        </p:nvSpPr>
        <p:spPr>
          <a:xfrm>
            <a:off x="1637716" y="6629400"/>
            <a:ext cx="9144259" cy="228600"/>
          </a:xfrm>
        </p:spPr>
        <p:txBody>
          <a:bodyPr/>
          <a:lstStyle/>
          <a:p>
            <a:pPr>
              <a:spcAft>
                <a:spcPts val="600"/>
              </a:spcAft>
            </a:pPr>
            <a:r>
              <a:rPr lang="en-US" dirty="0"/>
              <a:t>Mining Activities Overview in </a:t>
            </a:r>
            <a:r>
              <a:rPr lang="sr-Latn-RS" dirty="0"/>
              <a:t>the </a:t>
            </a:r>
            <a:r>
              <a:rPr lang="en-US" dirty="0" err="1"/>
              <a:t>Bor</a:t>
            </a:r>
            <a:r>
              <a:rPr lang="en-US" dirty="0"/>
              <a:t> Area and Planned Future Activities</a:t>
            </a:r>
          </a:p>
        </p:txBody>
      </p:sp>
      <p:pic>
        <p:nvPicPr>
          <p:cNvPr id="11" name="Picture 10">
            <a:extLst>
              <a:ext uri="{FF2B5EF4-FFF2-40B4-BE49-F238E27FC236}">
                <a16:creationId xmlns:a16="http://schemas.microsoft.com/office/drawing/2014/main" id="{EBB1B9AF-ADE1-3E56-FC9F-8BE4F3A108B9}"/>
              </a:ext>
            </a:extLst>
          </p:cNvPr>
          <p:cNvPicPr>
            <a:picLocks noChangeAspect="1"/>
          </p:cNvPicPr>
          <p:nvPr/>
        </p:nvPicPr>
        <p:blipFill>
          <a:blip r:embed="rId5"/>
          <a:stretch>
            <a:fillRect/>
          </a:stretch>
        </p:blipFill>
        <p:spPr>
          <a:xfrm>
            <a:off x="2029609" y="1522035"/>
            <a:ext cx="8979770" cy="5055610"/>
          </a:xfrm>
          <a:prstGeom prst="rect">
            <a:avLst/>
          </a:prstGeom>
        </p:spPr>
      </p:pic>
      <p:sp>
        <p:nvSpPr>
          <p:cNvPr id="12" name="Rectangle 11"/>
          <p:cNvSpPr/>
          <p:nvPr/>
        </p:nvSpPr>
        <p:spPr>
          <a:xfrm>
            <a:off x="0" y="0"/>
            <a:ext cx="12191695" cy="6858000"/>
          </a:xfrm>
          <a:prstGeom prst="rect">
            <a:avLst/>
          </a:prstGeom>
          <a:no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3" name="TextBox 12"/>
          <p:cNvSpPr txBox="1"/>
          <p:nvPr/>
        </p:nvSpPr>
        <p:spPr>
          <a:xfrm>
            <a:off x="205201" y="1619884"/>
            <a:ext cx="6808004" cy="430887"/>
          </a:xfrm>
          <a:prstGeom prst="rect">
            <a:avLst/>
          </a:prstGeom>
          <a:noFill/>
        </p:spPr>
        <p:txBody>
          <a:bodyPr wrap="square">
            <a:spAutoFit/>
          </a:bodyPr>
          <a:lstStyle/>
          <a:p>
            <a:pPr defTabSz="457200"/>
            <a:r>
              <a:rPr sz="1100" dirty="0">
                <a:latin typeface="Aptos"/>
              </a:rPr>
              <a:t>Underground mining is one of the key pillars of </a:t>
            </a:r>
            <a:endParaRPr lang="sr-Latn-RS" sz="1100" dirty="0" smtClean="0">
              <a:latin typeface="Aptos"/>
            </a:endParaRPr>
          </a:p>
          <a:p>
            <a:pPr defTabSz="457200"/>
            <a:r>
              <a:rPr sz="1100" dirty="0" smtClean="0">
                <a:latin typeface="Aptos"/>
              </a:rPr>
              <a:t>long-term </a:t>
            </a:r>
            <a:r>
              <a:rPr sz="1100" dirty="0">
                <a:latin typeface="Aptos"/>
              </a:rPr>
              <a:t>production continuity in Bor.</a:t>
            </a:r>
          </a:p>
        </p:txBody>
      </p:sp>
      <p:sp>
        <p:nvSpPr>
          <p:cNvPr id="20" name="Rounded Rectangle 19"/>
          <p:cNvSpPr/>
          <p:nvPr/>
        </p:nvSpPr>
        <p:spPr>
          <a:xfrm>
            <a:off x="2190704" y="2054196"/>
            <a:ext cx="2103120" cy="1371600"/>
          </a:xfrm>
          <a:prstGeom prst="roundRect">
            <a:avLst/>
          </a:prstGeom>
          <a:solidFill>
            <a:srgbClr val="FFFFFF"/>
          </a:solidFill>
          <a:ln w="9525" cap="flat" cmpd="sng" algn="ctr">
            <a:solidFill>
              <a:srgbClr val="DADEE0"/>
            </a:solidFill>
            <a:prstDash val="solid"/>
          </a:ln>
          <a:effectLst>
            <a:outerShdw blurRad="40000" dist="23000" dir="5400000" rotWithShape="0">
              <a:srgbClr val="000000">
                <a:alpha val="35000"/>
              </a:srgbClr>
            </a:outerShdw>
          </a:effectLst>
        </p:spPr>
        <p:txBody>
          <a:bodyPr lIns="164592" tIns="109728"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sz="2600" b="1" i="0" u="none" strike="noStrike" kern="0" cap="none" spc="0" normalizeH="0" baseline="0" noProof="0" dirty="0" smtClean="0">
                <a:ln>
                  <a:noFill/>
                </a:ln>
                <a:solidFill>
                  <a:srgbClr val="192A3A"/>
                </a:solidFill>
                <a:effectLst/>
                <a:uLnTx/>
                <a:uFillTx/>
                <a:latin typeface="Aptos Display"/>
                <a:ea typeface="+mn-ea"/>
                <a:cs typeface="+mn-cs"/>
              </a:rPr>
              <a:t>22 </a:t>
            </a:r>
            <a:r>
              <a:rPr kumimoji="0" lang="sr-Latn-RS" sz="2600" b="1" i="0" u="none" strike="noStrike" kern="0" cap="none" spc="0" normalizeH="0" baseline="0" noProof="0" dirty="0" smtClean="0">
                <a:ln>
                  <a:noFill/>
                </a:ln>
                <a:solidFill>
                  <a:srgbClr val="192A3A"/>
                </a:solidFill>
                <a:effectLst/>
                <a:uLnTx/>
                <a:uFillTx/>
                <a:latin typeface="Aptos Display"/>
                <a:ea typeface="+mn-ea"/>
                <a:cs typeface="+mn-cs"/>
              </a:rPr>
              <a:t>years</a:t>
            </a:r>
            <a:r>
              <a:rPr kumimoji="0" sz="2600" b="1" i="0" u="none" strike="noStrike" kern="0" cap="none" spc="0" normalizeH="0" baseline="0" noProof="0" dirty="0" smtClean="0">
                <a:ln>
                  <a:noFill/>
                </a:ln>
                <a:solidFill>
                  <a:srgbClr val="192A3A"/>
                </a:solidFill>
                <a:effectLst/>
                <a:uLnTx/>
                <a:uFillTx/>
                <a:latin typeface="Aptos Display"/>
                <a:ea typeface="+mn-ea"/>
                <a:cs typeface="+mn-cs"/>
              </a:rPr>
              <a:t>.</a:t>
            </a:r>
            <a:endParaRPr kumimoji="0" sz="2600" b="1" i="0" u="none" strike="noStrike" kern="0" cap="none" spc="0" normalizeH="0" baseline="0" noProof="0" dirty="0" smtClean="0">
              <a:ln>
                <a:noFill/>
              </a:ln>
              <a:solidFill>
                <a:srgbClr val="192A3A"/>
              </a:solidFill>
              <a:effectLst/>
              <a:uLnTx/>
              <a:uFillTx/>
              <a:latin typeface="Aptos Display"/>
              <a:ea typeface="+mn-ea"/>
              <a:cs typeface="+mn-cs"/>
            </a:endParaRPr>
          </a:p>
          <a:p>
            <a:pPr marL="0" marR="0" lvl="0" indent="0" defTabSz="457200" eaLnBrk="1" fontAlgn="auto" latinLnBrk="0" hangingPunct="1">
              <a:lnSpc>
                <a:spcPct val="100000"/>
              </a:lnSpc>
              <a:spcBef>
                <a:spcPts val="0"/>
              </a:spcBef>
              <a:spcAft>
                <a:spcPts val="0"/>
              </a:spcAft>
              <a:buClrTx/>
              <a:buSzTx/>
              <a:buFontTx/>
              <a:buNone/>
              <a:tabLst/>
              <a:defRPr/>
            </a:pPr>
            <a:r>
              <a:rPr kumimoji="0" sz="1100" b="0" i="0" u="none" strike="noStrike" kern="0" cap="none" spc="0" normalizeH="0" baseline="0" noProof="0" dirty="0" smtClean="0">
                <a:ln>
                  <a:noFill/>
                </a:ln>
                <a:solidFill>
                  <a:srgbClr val="262C31"/>
                </a:solidFill>
                <a:effectLst/>
                <a:uLnTx/>
                <a:uFillTx/>
                <a:latin typeface="Aptos"/>
                <a:ea typeface="+mn-ea"/>
                <a:cs typeface="+mn-cs"/>
              </a:rPr>
              <a:t>announced first phase</a:t>
            </a:r>
          </a:p>
        </p:txBody>
      </p:sp>
      <p:sp>
        <p:nvSpPr>
          <p:cNvPr id="22" name="Rounded Rectangle 21"/>
          <p:cNvSpPr/>
          <p:nvPr/>
        </p:nvSpPr>
        <p:spPr>
          <a:xfrm>
            <a:off x="8445857" y="1901137"/>
            <a:ext cx="2103120" cy="1371600"/>
          </a:xfrm>
          <a:prstGeom prst="roundRect">
            <a:avLst/>
          </a:prstGeom>
          <a:solidFill>
            <a:srgbClr val="FFFFFF"/>
          </a:solidFill>
          <a:ln w="9525" cap="flat" cmpd="sng" algn="ctr">
            <a:solidFill>
              <a:srgbClr val="DADEE0"/>
            </a:solidFill>
            <a:prstDash val="solid"/>
          </a:ln>
          <a:effectLst>
            <a:outerShdw blurRad="40000" dist="23000" dir="5400000" rotWithShape="0">
              <a:srgbClr val="000000">
                <a:alpha val="35000"/>
              </a:srgbClr>
            </a:outerShdw>
          </a:effectLst>
        </p:spPr>
        <p:txBody>
          <a:bodyPr lIns="164592" tIns="109728"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sz="2600" b="1" i="0" u="none" strike="noStrike" kern="0" cap="none" spc="0" normalizeH="0" baseline="0" noProof="0" smtClean="0">
                <a:ln>
                  <a:noFill/>
                </a:ln>
                <a:solidFill>
                  <a:srgbClr val="192A3A"/>
                </a:solidFill>
                <a:effectLst/>
                <a:uLnTx/>
                <a:uFillTx/>
                <a:latin typeface="Aptos Display"/>
                <a:ea typeface="+mn-ea"/>
                <a:cs typeface="+mn-cs"/>
              </a:rPr>
              <a:t>5,1 km</a:t>
            </a:r>
          </a:p>
          <a:p>
            <a:pPr marL="0" marR="0" lvl="0" indent="0" defTabSz="457200" eaLnBrk="1" fontAlgn="auto" latinLnBrk="0" hangingPunct="1">
              <a:lnSpc>
                <a:spcPct val="100000"/>
              </a:lnSpc>
              <a:spcBef>
                <a:spcPts val="0"/>
              </a:spcBef>
              <a:spcAft>
                <a:spcPts val="0"/>
              </a:spcAft>
              <a:buClrTx/>
              <a:buSzTx/>
              <a:buFontTx/>
              <a:buNone/>
              <a:tabLst/>
              <a:defRPr/>
            </a:pPr>
            <a:r>
              <a:rPr kumimoji="0" sz="1100" b="0" i="0" u="none" strike="noStrike" kern="0" cap="none" spc="0" normalizeH="0" baseline="0" noProof="0" smtClean="0">
                <a:ln>
                  <a:noFill/>
                </a:ln>
                <a:solidFill>
                  <a:srgbClr val="262C31"/>
                </a:solidFill>
                <a:effectLst/>
                <a:uLnTx/>
                <a:uFillTx/>
                <a:latin typeface="Aptos"/>
                <a:ea typeface="+mn-ea"/>
                <a:cs typeface="+mn-cs"/>
              </a:rPr>
              <a:t>decline to the deposit</a:t>
            </a:r>
          </a:p>
        </p:txBody>
      </p:sp>
      <p:sp>
        <p:nvSpPr>
          <p:cNvPr id="26" name="Rounded Rectangle 25"/>
          <p:cNvSpPr/>
          <p:nvPr/>
        </p:nvSpPr>
        <p:spPr>
          <a:xfrm>
            <a:off x="2187025" y="4049840"/>
            <a:ext cx="5273040" cy="2376329"/>
          </a:xfrm>
          <a:prstGeom prst="roundRect">
            <a:avLst/>
          </a:prstGeom>
          <a:solidFill>
            <a:srgbClr val="EFE2DA"/>
          </a:solidFill>
          <a:ln>
            <a:solidFill>
              <a:srgbClr val="DCE0E3"/>
            </a:solidFill>
          </a:ln>
        </p:spPr>
        <p:style>
          <a:lnRef idx="1">
            <a:schemeClr val="accent1"/>
          </a:lnRef>
          <a:fillRef idx="3">
            <a:schemeClr val="accent1"/>
          </a:fillRef>
          <a:effectRef idx="2">
            <a:schemeClr val="accent1"/>
          </a:effectRef>
          <a:fontRef idx="minor">
            <a:schemeClr val="lt1"/>
          </a:fontRef>
        </p:style>
        <p:txBody>
          <a:bodyPr lIns="164592" tIns="109728" rIns="146304" rtlCol="0" anchor="ctr"/>
          <a:lstStyle/>
          <a:p>
            <a:pPr algn="ctr"/>
            <a:r>
              <a:rPr lang="sr-Latn-RS" sz="1700" b="1" dirty="0" smtClean="0">
                <a:solidFill>
                  <a:srgbClr val="192A3A"/>
                </a:solidFill>
                <a:latin typeface="Aptos Display"/>
              </a:rPr>
              <a:t>Jama mine</a:t>
            </a:r>
            <a:endParaRPr lang="en-US" sz="1700" b="1" dirty="0">
              <a:solidFill>
                <a:srgbClr val="192A3A"/>
              </a:solidFill>
              <a:latin typeface="Aptos Display"/>
            </a:endParaRPr>
          </a:p>
          <a:p>
            <a:r>
              <a:rPr lang="en-US" sz="1600" dirty="0">
                <a:solidFill>
                  <a:srgbClr val="192A3A"/>
                </a:solidFill>
                <a:latin typeface="Aptos Display"/>
              </a:rPr>
              <a:t>• The </a:t>
            </a:r>
            <a:r>
              <a:rPr lang="sr-Latn-RS" sz="1600" dirty="0" smtClean="0">
                <a:solidFill>
                  <a:srgbClr val="192A3A"/>
                </a:solidFill>
                <a:latin typeface="Aptos Display"/>
              </a:rPr>
              <a:t>Jama mine</a:t>
            </a:r>
            <a:r>
              <a:rPr lang="en-US" sz="1600" dirty="0" smtClean="0">
                <a:solidFill>
                  <a:srgbClr val="192A3A"/>
                </a:solidFill>
                <a:latin typeface="Aptos Display"/>
              </a:rPr>
              <a:t> </a:t>
            </a:r>
            <a:r>
              <a:rPr lang="en-US" sz="1600" dirty="0">
                <a:solidFill>
                  <a:srgbClr val="192A3A"/>
                </a:solidFill>
                <a:latin typeface="Aptos Display"/>
              </a:rPr>
              <a:t>is being modernized: moving from the cut-and-fill approach to the block caving method.</a:t>
            </a:r>
          </a:p>
          <a:p>
            <a:r>
              <a:rPr lang="en-US" sz="1600" dirty="0">
                <a:solidFill>
                  <a:srgbClr val="192A3A"/>
                </a:solidFill>
                <a:latin typeface="Aptos Display"/>
              </a:rPr>
              <a:t>• The goal is to increase productivity and long-term use of large ore potential.</a:t>
            </a:r>
          </a:p>
          <a:p>
            <a:r>
              <a:rPr lang="en-US" sz="1600" dirty="0">
                <a:solidFill>
                  <a:srgbClr val="192A3A"/>
                </a:solidFill>
                <a:latin typeface="Aptos Display"/>
              </a:rPr>
              <a:t>• The central element of future development is the </a:t>
            </a:r>
            <a:r>
              <a:rPr lang="en-US" sz="1600" dirty="0" err="1">
                <a:solidFill>
                  <a:srgbClr val="192A3A"/>
                </a:solidFill>
                <a:latin typeface="Aptos Display"/>
              </a:rPr>
              <a:t>Borska</a:t>
            </a:r>
            <a:r>
              <a:rPr lang="en-US" sz="1600" dirty="0">
                <a:solidFill>
                  <a:srgbClr val="192A3A"/>
                </a:solidFill>
                <a:latin typeface="Aptos Display"/>
              </a:rPr>
              <a:t> </a:t>
            </a:r>
            <a:r>
              <a:rPr lang="en-US" sz="1600" dirty="0" err="1">
                <a:solidFill>
                  <a:srgbClr val="192A3A"/>
                </a:solidFill>
                <a:latin typeface="Aptos Display"/>
              </a:rPr>
              <a:t>reka</a:t>
            </a:r>
            <a:r>
              <a:rPr lang="en-US" sz="1600" dirty="0">
                <a:solidFill>
                  <a:srgbClr val="192A3A"/>
                </a:solidFill>
                <a:latin typeface="Aptos Display"/>
              </a:rPr>
              <a:t> </a:t>
            </a:r>
            <a:r>
              <a:rPr lang="sr-Latn-RS" sz="1600" dirty="0" smtClean="0">
                <a:solidFill>
                  <a:srgbClr val="192A3A"/>
                </a:solidFill>
                <a:latin typeface="Aptos Display"/>
              </a:rPr>
              <a:t>deposit</a:t>
            </a:r>
            <a:r>
              <a:rPr lang="en-US" sz="1600" dirty="0" smtClean="0">
                <a:solidFill>
                  <a:srgbClr val="192A3A"/>
                </a:solidFill>
                <a:latin typeface="Aptos Display"/>
              </a:rPr>
              <a:t>.</a:t>
            </a:r>
            <a:endParaRPr lang="en-US" sz="1600" dirty="0">
              <a:solidFill>
                <a:srgbClr val="192A3A"/>
              </a:solidFill>
              <a:latin typeface="Aptos Display"/>
            </a:endParaRPr>
          </a:p>
          <a:p>
            <a:r>
              <a:rPr lang="en-US" sz="1600" dirty="0">
                <a:solidFill>
                  <a:srgbClr val="192A3A"/>
                </a:solidFill>
                <a:latin typeface="Aptos Display"/>
              </a:rPr>
              <a:t>Production capacity 18 Mt/ore per year</a:t>
            </a:r>
            <a:endParaRPr sz="1600" dirty="0"/>
          </a:p>
        </p:txBody>
      </p:sp>
    </p:spTree>
    <p:extLst>
      <p:ext uri="{BB962C8B-B14F-4D97-AF65-F5344CB8AC3E}">
        <p14:creationId xmlns:p14="http://schemas.microsoft.com/office/powerpoint/2010/main" val="589568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8685F-7024-83F4-6CC1-D29304810B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B36C97-4BA8-E4EB-477C-774C3741DF0E}"/>
              </a:ext>
            </a:extLst>
          </p:cNvPr>
          <p:cNvSpPr>
            <a:spLocks noGrp="1"/>
          </p:cNvSpPr>
          <p:nvPr>
            <p:ph type="title"/>
          </p:nvPr>
        </p:nvSpPr>
        <p:spPr>
          <a:xfrm>
            <a:off x="453403" y="745951"/>
            <a:ext cx="4836147" cy="806624"/>
          </a:xfrm>
        </p:spPr>
        <p:txBody>
          <a:bodyPr anchor="b">
            <a:normAutofit fontScale="90000"/>
          </a:bodyPr>
          <a:lstStyle/>
          <a:p>
            <a:r>
              <a:rPr lang="sr-Latn-RS" dirty="0" smtClean="0"/>
              <a:t>6</a:t>
            </a:r>
            <a:r>
              <a:rPr lang="en-US" dirty="0" smtClean="0"/>
              <a:t>. </a:t>
            </a:r>
            <a:r>
              <a:rPr lang="en-US" dirty="0"/>
              <a:t>Future Activities – New Gold and Copper Projects in the </a:t>
            </a:r>
            <a:r>
              <a:rPr lang="en-US" dirty="0" err="1"/>
              <a:t>Bor</a:t>
            </a:r>
            <a:r>
              <a:rPr lang="en-US" dirty="0"/>
              <a:t> Area</a:t>
            </a:r>
          </a:p>
        </p:txBody>
      </p:sp>
      <p:sp>
        <p:nvSpPr>
          <p:cNvPr id="16" name="Slide Number Placeholder 4">
            <a:extLst>
              <a:ext uri="{FF2B5EF4-FFF2-40B4-BE49-F238E27FC236}">
                <a16:creationId xmlns:a16="http://schemas.microsoft.com/office/drawing/2014/main" id="{2EF8D8BB-4B7F-7E10-EDA7-73C7C8E7FC2F}"/>
              </a:ext>
            </a:extLst>
          </p:cNvPr>
          <p:cNvSpPr>
            <a:spLocks noGrp="1"/>
          </p:cNvSpPr>
          <p:nvPr>
            <p:ph type="sldNum" sz="quarter" idx="12"/>
          </p:nvPr>
        </p:nvSpPr>
        <p:spPr>
          <a:xfrm>
            <a:off x="0" y="6629400"/>
            <a:ext cx="410402" cy="228600"/>
          </a:xfrm>
        </p:spPr>
        <p:txBody>
          <a:bodyPr/>
          <a:lstStyle/>
          <a:p>
            <a:pPr>
              <a:spcAft>
                <a:spcPts val="600"/>
              </a:spcAft>
            </a:pPr>
            <a:fld id="{9CD8D479-8942-46E8-A226-A4E01F7A105C}" type="slidenum">
              <a:rPr lang="en-US"/>
              <a:pPr>
                <a:spcAft>
                  <a:spcPts val="600"/>
                </a:spcAft>
              </a:pPr>
              <a:t>14</a:t>
            </a:fld>
            <a:endParaRPr lang="en-US"/>
          </a:p>
        </p:txBody>
      </p:sp>
      <p:sp>
        <p:nvSpPr>
          <p:cNvPr id="17" name="Date Placeholder 5">
            <a:extLst>
              <a:ext uri="{FF2B5EF4-FFF2-40B4-BE49-F238E27FC236}">
                <a16:creationId xmlns:a16="http://schemas.microsoft.com/office/drawing/2014/main" id="{260F839F-9416-A3DF-507A-0DAA9DCD2B5E}"/>
              </a:ext>
            </a:extLst>
          </p:cNvPr>
          <p:cNvSpPr>
            <a:spLocks noGrp="1"/>
          </p:cNvSpPr>
          <p:nvPr>
            <p:ph type="dt" sz="half" idx="10"/>
          </p:nvPr>
        </p:nvSpPr>
        <p:spPr>
          <a:xfrm>
            <a:off x="453403" y="6629400"/>
            <a:ext cx="1000662" cy="228600"/>
          </a:xfrm>
        </p:spPr>
        <p:txBody>
          <a:bodyPr/>
          <a:lstStyle/>
          <a:p>
            <a:pPr>
              <a:spcAft>
                <a:spcPts val="600"/>
              </a:spcAft>
            </a:pPr>
            <a:r>
              <a:rPr lang="sr-Latn-RS" dirty="0" smtClean="0"/>
              <a:t>31/8/2026</a:t>
            </a:r>
            <a:endParaRPr lang="en-US" dirty="0"/>
          </a:p>
        </p:txBody>
      </p:sp>
      <p:pic>
        <p:nvPicPr>
          <p:cNvPr id="4" name="Picture 3" descr="A blue flag with yellow stars on it">
            <a:extLst>
              <a:ext uri="{FF2B5EF4-FFF2-40B4-BE49-F238E27FC236}">
                <a16:creationId xmlns:a16="http://schemas.microsoft.com/office/drawing/2014/main" id="{953507CC-6BEC-2B30-4728-0082BF2C35F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0788" y="-41382"/>
            <a:ext cx="5791212" cy="1740412"/>
          </a:xfrm>
          <a:prstGeom prst="rect">
            <a:avLst/>
          </a:prstGeom>
        </p:spPr>
      </p:pic>
      <p:pic>
        <p:nvPicPr>
          <p:cNvPr id="6" name="Picture 5" descr="A green circle with white lines on it&#10;&#10;Description automatically generated">
            <a:extLst>
              <a:ext uri="{FF2B5EF4-FFF2-40B4-BE49-F238E27FC236}">
                <a16:creationId xmlns:a16="http://schemas.microsoft.com/office/drawing/2014/main" id="{F72D905A-1F94-EB81-509C-76F23279A9A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78341" y="264212"/>
            <a:ext cx="1129223" cy="1129223"/>
          </a:xfrm>
          <a:prstGeom prst="rect">
            <a:avLst/>
          </a:prstGeom>
        </p:spPr>
      </p:pic>
      <p:sp>
        <p:nvSpPr>
          <p:cNvPr id="9" name="Footer Placeholder 6">
            <a:extLst>
              <a:ext uri="{FF2B5EF4-FFF2-40B4-BE49-F238E27FC236}">
                <a16:creationId xmlns:a16="http://schemas.microsoft.com/office/drawing/2014/main" id="{174BB06C-8BB7-1C09-FC2F-5AD572F0FCCE}"/>
              </a:ext>
            </a:extLst>
          </p:cNvPr>
          <p:cNvSpPr>
            <a:spLocks noGrp="1"/>
          </p:cNvSpPr>
          <p:nvPr>
            <p:ph type="ftr" sz="quarter" idx="11"/>
          </p:nvPr>
        </p:nvSpPr>
        <p:spPr>
          <a:xfrm>
            <a:off x="1637716" y="6629400"/>
            <a:ext cx="9144259" cy="228600"/>
          </a:xfrm>
        </p:spPr>
        <p:txBody>
          <a:bodyPr/>
          <a:lstStyle/>
          <a:p>
            <a:pPr>
              <a:spcAft>
                <a:spcPts val="600"/>
              </a:spcAft>
            </a:pPr>
            <a:r>
              <a:rPr lang="en-US" dirty="0"/>
              <a:t>Mining Activities Overview in </a:t>
            </a:r>
            <a:r>
              <a:rPr lang="sr-Latn-RS" dirty="0"/>
              <a:t>the </a:t>
            </a:r>
            <a:r>
              <a:rPr lang="en-US" dirty="0" err="1"/>
              <a:t>Bor</a:t>
            </a:r>
            <a:r>
              <a:rPr lang="en-US" dirty="0"/>
              <a:t> Area and Planned Future Activities</a:t>
            </a:r>
          </a:p>
        </p:txBody>
      </p:sp>
      <p:sp>
        <p:nvSpPr>
          <p:cNvPr id="12" name="Rectangle 11"/>
          <p:cNvSpPr/>
          <p:nvPr/>
        </p:nvSpPr>
        <p:spPr>
          <a:xfrm>
            <a:off x="0" y="0"/>
            <a:ext cx="12191695" cy="6858000"/>
          </a:xfrm>
          <a:prstGeom prst="rect">
            <a:avLst/>
          </a:prstGeom>
          <a:no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white"/>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38B5DDA1-50D4-6FA9-5A7A-9883523796F8}"/>
              </a:ext>
            </a:extLst>
          </p:cNvPr>
          <p:cNvPicPr>
            <a:picLocks noChangeAspect="1"/>
          </p:cNvPicPr>
          <p:nvPr/>
        </p:nvPicPr>
        <p:blipFill>
          <a:blip r:embed="rId5"/>
          <a:stretch>
            <a:fillRect/>
          </a:stretch>
        </p:blipFill>
        <p:spPr>
          <a:xfrm>
            <a:off x="733425" y="1424584"/>
            <a:ext cx="11300079" cy="5067655"/>
          </a:xfrm>
          <a:prstGeom prst="rect">
            <a:avLst/>
          </a:prstGeom>
        </p:spPr>
      </p:pic>
      <p:sp>
        <p:nvSpPr>
          <p:cNvPr id="19" name="Rounded Rectangle 18"/>
          <p:cNvSpPr/>
          <p:nvPr/>
        </p:nvSpPr>
        <p:spPr>
          <a:xfrm>
            <a:off x="4957074" y="1885479"/>
            <a:ext cx="3323216" cy="3468522"/>
          </a:xfrm>
          <a:prstGeom prst="roundRect">
            <a:avLst/>
          </a:prstGeom>
          <a:solidFill>
            <a:srgbClr val="E2EBE4"/>
          </a:solidFill>
          <a:ln>
            <a:solidFill>
              <a:srgbClr val="DCE0E3"/>
            </a:solidFill>
          </a:ln>
        </p:spPr>
        <p:style>
          <a:lnRef idx="1">
            <a:schemeClr val="accent1"/>
          </a:lnRef>
          <a:fillRef idx="3">
            <a:schemeClr val="accent1"/>
          </a:fillRef>
          <a:effectRef idx="2">
            <a:schemeClr val="accent1"/>
          </a:effectRef>
          <a:fontRef idx="minor">
            <a:schemeClr val="lt1"/>
          </a:fontRef>
        </p:style>
        <p:txBody>
          <a:bodyPr lIns="164592" tIns="109728" rIns="146304" rtlCol="0" anchor="ctr"/>
          <a:lstStyle/>
          <a:p>
            <a:pPr algn="ctr"/>
            <a:r>
              <a:rPr lang="en-US" sz="1600" b="1" dirty="0" err="1">
                <a:solidFill>
                  <a:srgbClr val="192A3A"/>
                </a:solidFill>
                <a:latin typeface="Aptos Display"/>
              </a:rPr>
              <a:t>Malka</a:t>
            </a:r>
            <a:r>
              <a:rPr lang="en-US" sz="1600" b="1" dirty="0">
                <a:solidFill>
                  <a:srgbClr val="192A3A"/>
                </a:solidFill>
                <a:latin typeface="Aptos Display"/>
              </a:rPr>
              <a:t> </a:t>
            </a:r>
            <a:r>
              <a:rPr lang="en-US" sz="1600" b="1" dirty="0" err="1">
                <a:solidFill>
                  <a:srgbClr val="192A3A"/>
                </a:solidFill>
                <a:latin typeface="Aptos Display"/>
              </a:rPr>
              <a:t>Golaja</a:t>
            </a:r>
            <a:endParaRPr lang="en-US" sz="1600" b="1" dirty="0">
              <a:solidFill>
                <a:srgbClr val="192A3A"/>
              </a:solidFill>
              <a:latin typeface="Aptos Display"/>
            </a:endParaRPr>
          </a:p>
          <a:p>
            <a:r>
              <a:rPr lang="en-US" sz="1600" dirty="0">
                <a:solidFill>
                  <a:srgbClr val="192A3A"/>
                </a:solidFill>
                <a:latin typeface="Aptos Display"/>
              </a:rPr>
              <a:t>• </a:t>
            </a:r>
            <a:r>
              <a:rPr lang="en-US" sz="1600" dirty="0" err="1">
                <a:solidFill>
                  <a:srgbClr val="192A3A"/>
                </a:solidFill>
                <a:latin typeface="Aptos Display"/>
              </a:rPr>
              <a:t>Malka</a:t>
            </a:r>
            <a:r>
              <a:rPr lang="en-US" sz="1600" dirty="0">
                <a:solidFill>
                  <a:srgbClr val="192A3A"/>
                </a:solidFill>
                <a:latin typeface="Aptos Display"/>
              </a:rPr>
              <a:t> </a:t>
            </a:r>
            <a:r>
              <a:rPr lang="en-US" sz="1600" dirty="0" err="1">
                <a:solidFill>
                  <a:srgbClr val="192A3A"/>
                </a:solidFill>
                <a:latin typeface="Aptos Display"/>
              </a:rPr>
              <a:t>Golaja</a:t>
            </a:r>
            <a:r>
              <a:rPr lang="en-US" sz="1600" dirty="0">
                <a:solidFill>
                  <a:srgbClr val="192A3A"/>
                </a:solidFill>
                <a:latin typeface="Aptos Display"/>
              </a:rPr>
              <a:t> (Serbia </a:t>
            </a:r>
            <a:r>
              <a:rPr lang="en-US" sz="1600" dirty="0" err="1">
                <a:solidFill>
                  <a:srgbClr val="192A3A"/>
                </a:solidFill>
                <a:latin typeface="Aptos Display"/>
              </a:rPr>
              <a:t>Zijin</a:t>
            </a:r>
            <a:r>
              <a:rPr lang="en-US" sz="1600" dirty="0">
                <a:solidFill>
                  <a:srgbClr val="192A3A"/>
                </a:solidFill>
                <a:latin typeface="Aptos Display"/>
              </a:rPr>
              <a:t> Mining): deposit near </a:t>
            </a:r>
            <a:r>
              <a:rPr lang="en-US" sz="1600" dirty="0" err="1">
                <a:solidFill>
                  <a:srgbClr val="192A3A"/>
                </a:solidFill>
                <a:latin typeface="Aptos Display"/>
              </a:rPr>
              <a:t>Čukaru</a:t>
            </a:r>
            <a:r>
              <a:rPr lang="en-US" sz="1600" dirty="0">
                <a:solidFill>
                  <a:srgbClr val="192A3A"/>
                </a:solidFill>
                <a:latin typeface="Aptos Display"/>
              </a:rPr>
              <a:t> </a:t>
            </a:r>
            <a:r>
              <a:rPr lang="en-US" sz="1600" dirty="0" err="1" smtClean="0">
                <a:solidFill>
                  <a:srgbClr val="192A3A"/>
                </a:solidFill>
                <a:latin typeface="Aptos Display"/>
              </a:rPr>
              <a:t>Pek</a:t>
            </a:r>
            <a:r>
              <a:rPr lang="sr-Latn-RS" sz="1600" dirty="0" smtClean="0">
                <a:solidFill>
                  <a:srgbClr val="192A3A"/>
                </a:solidFill>
                <a:latin typeface="Aptos Display"/>
              </a:rPr>
              <a:t>i</a:t>
            </a:r>
            <a:r>
              <a:rPr lang="en-US" sz="1600" dirty="0" smtClean="0">
                <a:solidFill>
                  <a:srgbClr val="192A3A"/>
                </a:solidFill>
                <a:latin typeface="Aptos Display"/>
              </a:rPr>
              <a:t>.</a:t>
            </a:r>
            <a:endParaRPr lang="en-US" sz="1600" dirty="0">
              <a:solidFill>
                <a:srgbClr val="192A3A"/>
              </a:solidFill>
              <a:latin typeface="Aptos Display"/>
            </a:endParaRPr>
          </a:p>
          <a:p>
            <a:r>
              <a:rPr lang="en-US" sz="1600" dirty="0">
                <a:solidFill>
                  <a:srgbClr val="192A3A"/>
                </a:solidFill>
                <a:latin typeface="Aptos Display"/>
              </a:rPr>
              <a:t>• </a:t>
            </a:r>
            <a:r>
              <a:rPr lang="en-US" sz="1600" dirty="0" err="1">
                <a:solidFill>
                  <a:srgbClr val="192A3A"/>
                </a:solidFill>
                <a:latin typeface="Aptos Display"/>
              </a:rPr>
              <a:t>Zijin's</a:t>
            </a:r>
            <a:r>
              <a:rPr lang="en-US" sz="1600" dirty="0">
                <a:solidFill>
                  <a:srgbClr val="192A3A"/>
                </a:solidFill>
                <a:latin typeface="Aptos Display"/>
              </a:rPr>
              <a:t> public data lists 144 Mt ore, 2,606 Mt Cu and 89.37 t Au.</a:t>
            </a:r>
          </a:p>
          <a:p>
            <a:r>
              <a:rPr lang="en-US" sz="1600" dirty="0">
                <a:solidFill>
                  <a:srgbClr val="192A3A"/>
                </a:solidFill>
                <a:latin typeface="Aptos Display"/>
              </a:rPr>
              <a:t>• Drilling and preparatory works are in progress; development requires further studies and permits.</a:t>
            </a:r>
          </a:p>
          <a:p>
            <a:r>
              <a:rPr lang="en-US" sz="1600" dirty="0">
                <a:solidFill>
                  <a:srgbClr val="192A3A"/>
                </a:solidFill>
                <a:latin typeface="Aptos Display"/>
              </a:rPr>
              <a:t>• Potentially represents a new underground mining complex in the </a:t>
            </a:r>
            <a:r>
              <a:rPr lang="en-US" sz="1600" dirty="0" err="1">
                <a:solidFill>
                  <a:srgbClr val="192A3A"/>
                </a:solidFill>
                <a:latin typeface="Aptos Display"/>
              </a:rPr>
              <a:t>Bor</a:t>
            </a:r>
            <a:r>
              <a:rPr lang="en-US" sz="1600" dirty="0">
                <a:solidFill>
                  <a:srgbClr val="192A3A"/>
                </a:solidFill>
                <a:latin typeface="Aptos Display"/>
              </a:rPr>
              <a:t> area.</a:t>
            </a:r>
            <a:endParaRPr dirty="0"/>
          </a:p>
        </p:txBody>
      </p:sp>
      <p:sp>
        <p:nvSpPr>
          <p:cNvPr id="21" name="Rounded Rectangle 5">
            <a:extLst>
              <a:ext uri="{FF2B5EF4-FFF2-40B4-BE49-F238E27FC236}">
                <a16:creationId xmlns:a16="http://schemas.microsoft.com/office/drawing/2014/main" id="{3ABDADB0-CDCA-919E-83BD-2A62141A57EA}"/>
              </a:ext>
            </a:extLst>
          </p:cNvPr>
          <p:cNvSpPr/>
          <p:nvPr/>
        </p:nvSpPr>
        <p:spPr>
          <a:xfrm>
            <a:off x="8438481" y="1858050"/>
            <a:ext cx="3457531" cy="3495951"/>
          </a:xfrm>
          <a:prstGeom prst="roundRect">
            <a:avLst/>
          </a:prstGeom>
          <a:solidFill>
            <a:srgbClr val="E2EBE4"/>
          </a:solidFill>
          <a:ln>
            <a:solidFill>
              <a:srgbClr val="DCE0E3"/>
            </a:solidFill>
          </a:ln>
        </p:spPr>
        <p:style>
          <a:lnRef idx="1">
            <a:schemeClr val="accent1"/>
          </a:lnRef>
          <a:fillRef idx="3">
            <a:schemeClr val="accent1"/>
          </a:fillRef>
          <a:effectRef idx="2">
            <a:schemeClr val="accent1"/>
          </a:effectRef>
          <a:fontRef idx="minor">
            <a:schemeClr val="lt1"/>
          </a:fontRef>
        </p:style>
        <p:txBody>
          <a:bodyPr lIns="164592" tIns="109728" rIns="146304" rtlCol="0" anchor="ctr"/>
          <a:lstStyle/>
          <a:p>
            <a:pPr algn="ctr"/>
            <a:r>
              <a:rPr lang="en-US" sz="1600" b="1" dirty="0" err="1">
                <a:solidFill>
                  <a:srgbClr val="192A3A"/>
                </a:solidFill>
                <a:latin typeface="Aptos Display"/>
              </a:rPr>
              <a:t>Čukaru</a:t>
            </a:r>
            <a:r>
              <a:rPr lang="en-US" sz="1600" b="1" dirty="0">
                <a:solidFill>
                  <a:srgbClr val="192A3A"/>
                </a:solidFill>
                <a:latin typeface="Aptos Display"/>
              </a:rPr>
              <a:t> </a:t>
            </a:r>
            <a:r>
              <a:rPr lang="en-US" sz="1600" b="1" dirty="0" err="1">
                <a:solidFill>
                  <a:srgbClr val="192A3A"/>
                </a:solidFill>
                <a:latin typeface="Aptos Display"/>
              </a:rPr>
              <a:t>Peki</a:t>
            </a:r>
            <a:r>
              <a:rPr lang="en-US" sz="1600" b="1" dirty="0">
                <a:solidFill>
                  <a:srgbClr val="192A3A"/>
                </a:solidFill>
                <a:latin typeface="Aptos Display"/>
              </a:rPr>
              <a:t> – Lower Zone</a:t>
            </a:r>
          </a:p>
          <a:p>
            <a:r>
              <a:rPr lang="en-US" sz="1600" dirty="0">
                <a:solidFill>
                  <a:srgbClr val="192A3A"/>
                </a:solidFill>
                <a:latin typeface="Aptos Display"/>
              </a:rPr>
              <a:t>• </a:t>
            </a:r>
            <a:r>
              <a:rPr lang="en-US" sz="1600" dirty="0" err="1">
                <a:solidFill>
                  <a:srgbClr val="192A3A"/>
                </a:solidFill>
                <a:latin typeface="Aptos Display"/>
              </a:rPr>
              <a:t>Čukaru</a:t>
            </a:r>
            <a:r>
              <a:rPr lang="en-US" sz="1600" dirty="0">
                <a:solidFill>
                  <a:srgbClr val="192A3A"/>
                </a:solidFill>
                <a:latin typeface="Aptos Display"/>
              </a:rPr>
              <a:t> </a:t>
            </a:r>
            <a:r>
              <a:rPr lang="en-US" sz="1600" dirty="0" err="1">
                <a:solidFill>
                  <a:srgbClr val="192A3A"/>
                </a:solidFill>
                <a:latin typeface="Aptos Display"/>
              </a:rPr>
              <a:t>Peki</a:t>
            </a:r>
            <a:r>
              <a:rPr lang="en-US" sz="1600" dirty="0">
                <a:solidFill>
                  <a:srgbClr val="192A3A"/>
                </a:solidFill>
                <a:latin typeface="Aptos Display"/>
              </a:rPr>
              <a:t> - Lower zone (Serbia </a:t>
            </a:r>
            <a:r>
              <a:rPr lang="en-US" sz="1600" dirty="0" err="1">
                <a:solidFill>
                  <a:srgbClr val="192A3A"/>
                </a:solidFill>
                <a:latin typeface="Aptos Display"/>
              </a:rPr>
              <a:t>Zijin</a:t>
            </a:r>
            <a:r>
              <a:rPr lang="en-US" sz="1600" dirty="0">
                <a:solidFill>
                  <a:srgbClr val="192A3A"/>
                </a:solidFill>
                <a:latin typeface="Aptos Display"/>
              </a:rPr>
              <a:t> Mining): deposit near </a:t>
            </a:r>
            <a:r>
              <a:rPr lang="en-US" sz="1600" dirty="0" err="1">
                <a:solidFill>
                  <a:srgbClr val="192A3A"/>
                </a:solidFill>
                <a:latin typeface="Aptos Display"/>
              </a:rPr>
              <a:t>Čukaru</a:t>
            </a:r>
            <a:r>
              <a:rPr lang="en-US" sz="1600" dirty="0">
                <a:solidFill>
                  <a:srgbClr val="192A3A"/>
                </a:solidFill>
                <a:latin typeface="Aptos Display"/>
              </a:rPr>
              <a:t> </a:t>
            </a:r>
            <a:r>
              <a:rPr lang="en-US" sz="1600" dirty="0" err="1">
                <a:solidFill>
                  <a:srgbClr val="192A3A"/>
                </a:solidFill>
                <a:latin typeface="Aptos Display"/>
              </a:rPr>
              <a:t>Peki</a:t>
            </a:r>
            <a:r>
              <a:rPr lang="en-US" sz="1600" dirty="0">
                <a:solidFill>
                  <a:srgbClr val="192A3A"/>
                </a:solidFill>
                <a:latin typeface="Aptos Display"/>
              </a:rPr>
              <a:t>.</a:t>
            </a:r>
          </a:p>
          <a:p>
            <a:r>
              <a:rPr lang="en-US" sz="1600" dirty="0">
                <a:solidFill>
                  <a:srgbClr val="192A3A"/>
                </a:solidFill>
                <a:latin typeface="Aptos Display"/>
              </a:rPr>
              <a:t>• Phase I of the project: 14.85 Mt/year of ore; Phases II and III: 44.85 Mt/year in total, with a total processing life of 41 years.</a:t>
            </a:r>
          </a:p>
          <a:p>
            <a:r>
              <a:rPr lang="en-US" sz="1600" dirty="0">
                <a:solidFill>
                  <a:srgbClr val="192A3A"/>
                </a:solidFill>
                <a:latin typeface="Aptos Display"/>
              </a:rPr>
              <a:t>• Preparatory works are underway; further permits are required for development.</a:t>
            </a:r>
          </a:p>
          <a:p>
            <a:r>
              <a:rPr lang="en-US" sz="1600" dirty="0">
                <a:solidFill>
                  <a:srgbClr val="192A3A"/>
                </a:solidFill>
                <a:latin typeface="Aptos Display"/>
              </a:rPr>
              <a:t>• It represents a new underground mining complex in the </a:t>
            </a:r>
            <a:r>
              <a:rPr lang="en-US" sz="1600" dirty="0" err="1">
                <a:solidFill>
                  <a:srgbClr val="192A3A"/>
                </a:solidFill>
                <a:latin typeface="Aptos Display"/>
              </a:rPr>
              <a:t>Bor</a:t>
            </a:r>
            <a:r>
              <a:rPr lang="en-US" sz="1600" dirty="0">
                <a:solidFill>
                  <a:srgbClr val="192A3A"/>
                </a:solidFill>
                <a:latin typeface="Aptos Display"/>
              </a:rPr>
              <a:t> region.</a:t>
            </a:r>
            <a:endParaRPr dirty="0"/>
          </a:p>
        </p:txBody>
      </p:sp>
      <p:sp>
        <p:nvSpPr>
          <p:cNvPr id="23" name="Rounded Rectangle 22"/>
          <p:cNvSpPr/>
          <p:nvPr/>
        </p:nvSpPr>
        <p:spPr>
          <a:xfrm>
            <a:off x="895185" y="1784932"/>
            <a:ext cx="3690768" cy="3642186"/>
          </a:xfrm>
          <a:prstGeom prst="roundRect">
            <a:avLst/>
          </a:prstGeom>
          <a:solidFill>
            <a:srgbClr val="F4EDD8"/>
          </a:solidFill>
          <a:ln>
            <a:solidFill>
              <a:srgbClr val="DCE0E3"/>
            </a:solidFill>
          </a:ln>
        </p:spPr>
        <p:style>
          <a:lnRef idx="1">
            <a:schemeClr val="accent1"/>
          </a:lnRef>
          <a:fillRef idx="3">
            <a:schemeClr val="accent1"/>
          </a:fillRef>
          <a:effectRef idx="2">
            <a:schemeClr val="accent1"/>
          </a:effectRef>
          <a:fontRef idx="minor">
            <a:schemeClr val="lt1"/>
          </a:fontRef>
        </p:style>
        <p:txBody>
          <a:bodyPr lIns="164592" tIns="109728" rIns="146304" rtlCol="0" anchor="ctr"/>
          <a:lstStyle/>
          <a:p>
            <a:pPr algn="ctr"/>
            <a:r>
              <a:rPr lang="sr-Latn-RS" sz="1600" b="1" dirty="0" smtClean="0">
                <a:solidFill>
                  <a:srgbClr val="192A3A"/>
                </a:solidFill>
                <a:latin typeface="Aptos Display"/>
              </a:rPr>
              <a:t>Čoka Rakita</a:t>
            </a:r>
            <a:endParaRPr lang="en-US" sz="1600" b="1" dirty="0">
              <a:solidFill>
                <a:srgbClr val="192A3A"/>
              </a:solidFill>
              <a:latin typeface="Aptos Display"/>
            </a:endParaRPr>
          </a:p>
          <a:p>
            <a:r>
              <a:rPr lang="en-US" sz="1600" dirty="0">
                <a:solidFill>
                  <a:srgbClr val="192A3A"/>
                </a:solidFill>
                <a:latin typeface="Aptos Display"/>
              </a:rPr>
              <a:t>• </a:t>
            </a:r>
            <a:r>
              <a:rPr lang="sr-Latn-RS" sz="1600" dirty="0" smtClean="0">
                <a:solidFill>
                  <a:srgbClr val="192A3A"/>
                </a:solidFill>
                <a:latin typeface="Aptos Display"/>
              </a:rPr>
              <a:t>Čoka Rakita </a:t>
            </a:r>
            <a:r>
              <a:rPr lang="en-US" sz="1600" dirty="0" smtClean="0">
                <a:solidFill>
                  <a:srgbClr val="192A3A"/>
                </a:solidFill>
                <a:latin typeface="Aptos Display"/>
              </a:rPr>
              <a:t>(Dundee </a:t>
            </a:r>
            <a:r>
              <a:rPr lang="en-US" sz="1600" dirty="0">
                <a:solidFill>
                  <a:srgbClr val="192A3A"/>
                </a:solidFill>
                <a:latin typeface="Aptos Display"/>
              </a:rPr>
              <a:t>Precious Metals): high grade gold, underground project.</a:t>
            </a:r>
          </a:p>
          <a:p>
            <a:r>
              <a:rPr lang="en-US" sz="1600" dirty="0">
                <a:solidFill>
                  <a:srgbClr val="192A3A"/>
                </a:solidFill>
                <a:latin typeface="Aptos Display"/>
              </a:rPr>
              <a:t>• 2024 PFS based on 6.6 Mt reserve with 6.38 g/t Au </a:t>
            </a:r>
            <a:endParaRPr lang="sr-Latn-RS" sz="1600" dirty="0" smtClean="0">
              <a:solidFill>
                <a:srgbClr val="192A3A"/>
              </a:solidFill>
              <a:latin typeface="Aptos Display"/>
            </a:endParaRPr>
          </a:p>
          <a:p>
            <a:r>
              <a:rPr lang="en-US" sz="1600" dirty="0" smtClean="0">
                <a:solidFill>
                  <a:srgbClr val="192A3A"/>
                </a:solidFill>
                <a:latin typeface="Aptos Display"/>
              </a:rPr>
              <a:t>• </a:t>
            </a:r>
            <a:r>
              <a:rPr lang="en-US" sz="1600" dirty="0">
                <a:solidFill>
                  <a:srgbClr val="192A3A"/>
                </a:solidFill>
                <a:latin typeface="Aptos Display"/>
              </a:rPr>
              <a:t>Projected processing capacity: 850,000 t/y.</a:t>
            </a:r>
          </a:p>
          <a:p>
            <a:r>
              <a:rPr lang="en-US" sz="1600" dirty="0">
                <a:solidFill>
                  <a:srgbClr val="192A3A"/>
                </a:solidFill>
                <a:latin typeface="Aptos Display"/>
              </a:rPr>
              <a:t>• Current FS phase; the company is now citing first production in the first half of 2029.</a:t>
            </a:r>
            <a:endParaRPr dirty="0"/>
          </a:p>
        </p:txBody>
      </p:sp>
    </p:spTree>
    <p:extLst>
      <p:ext uri="{BB962C8B-B14F-4D97-AF65-F5344CB8AC3E}">
        <p14:creationId xmlns:p14="http://schemas.microsoft.com/office/powerpoint/2010/main" val="3559964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8685F-7024-83F4-6CC1-D29304810B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B36C97-4BA8-E4EB-477C-774C3741DF0E}"/>
              </a:ext>
            </a:extLst>
          </p:cNvPr>
          <p:cNvSpPr>
            <a:spLocks noGrp="1"/>
          </p:cNvSpPr>
          <p:nvPr>
            <p:ph type="title"/>
          </p:nvPr>
        </p:nvSpPr>
        <p:spPr>
          <a:xfrm>
            <a:off x="453403" y="745951"/>
            <a:ext cx="4836147" cy="806624"/>
          </a:xfrm>
        </p:spPr>
        <p:txBody>
          <a:bodyPr anchor="b">
            <a:normAutofit fontScale="90000"/>
          </a:bodyPr>
          <a:lstStyle/>
          <a:p>
            <a:r>
              <a:rPr lang="en-US" dirty="0"/>
              <a:t>Production Volume – Starting Point for Future Development</a:t>
            </a:r>
          </a:p>
        </p:txBody>
      </p:sp>
      <p:sp>
        <p:nvSpPr>
          <p:cNvPr id="16" name="Slide Number Placeholder 4">
            <a:extLst>
              <a:ext uri="{FF2B5EF4-FFF2-40B4-BE49-F238E27FC236}">
                <a16:creationId xmlns:a16="http://schemas.microsoft.com/office/drawing/2014/main" id="{2EF8D8BB-4B7F-7E10-EDA7-73C7C8E7FC2F}"/>
              </a:ext>
            </a:extLst>
          </p:cNvPr>
          <p:cNvSpPr>
            <a:spLocks noGrp="1"/>
          </p:cNvSpPr>
          <p:nvPr>
            <p:ph type="sldNum" sz="quarter" idx="12"/>
          </p:nvPr>
        </p:nvSpPr>
        <p:spPr>
          <a:xfrm>
            <a:off x="0" y="6629400"/>
            <a:ext cx="410402" cy="228600"/>
          </a:xfrm>
        </p:spPr>
        <p:txBody>
          <a:bodyPr/>
          <a:lstStyle/>
          <a:p>
            <a:pPr>
              <a:spcAft>
                <a:spcPts val="600"/>
              </a:spcAft>
            </a:pPr>
            <a:fld id="{9CD8D479-8942-46E8-A226-A4E01F7A105C}" type="slidenum">
              <a:rPr lang="en-US"/>
              <a:pPr>
                <a:spcAft>
                  <a:spcPts val="600"/>
                </a:spcAft>
              </a:pPr>
              <a:t>15</a:t>
            </a:fld>
            <a:endParaRPr lang="en-US"/>
          </a:p>
        </p:txBody>
      </p:sp>
      <p:sp>
        <p:nvSpPr>
          <p:cNvPr id="17" name="Date Placeholder 5">
            <a:extLst>
              <a:ext uri="{FF2B5EF4-FFF2-40B4-BE49-F238E27FC236}">
                <a16:creationId xmlns:a16="http://schemas.microsoft.com/office/drawing/2014/main" id="{260F839F-9416-A3DF-507A-0DAA9DCD2B5E}"/>
              </a:ext>
            </a:extLst>
          </p:cNvPr>
          <p:cNvSpPr>
            <a:spLocks noGrp="1"/>
          </p:cNvSpPr>
          <p:nvPr>
            <p:ph type="dt" sz="half" idx="10"/>
          </p:nvPr>
        </p:nvSpPr>
        <p:spPr>
          <a:xfrm>
            <a:off x="453403" y="6629400"/>
            <a:ext cx="1000662" cy="228600"/>
          </a:xfrm>
        </p:spPr>
        <p:txBody>
          <a:bodyPr/>
          <a:lstStyle/>
          <a:p>
            <a:pPr>
              <a:spcAft>
                <a:spcPts val="600"/>
              </a:spcAft>
            </a:pPr>
            <a:r>
              <a:rPr lang="sr-Latn-RS" dirty="0" smtClean="0"/>
              <a:t>31/8/2026</a:t>
            </a:r>
            <a:endParaRPr lang="en-US" dirty="0"/>
          </a:p>
        </p:txBody>
      </p:sp>
      <p:pic>
        <p:nvPicPr>
          <p:cNvPr id="4" name="Picture 3" descr="A blue flag with yellow stars on it">
            <a:extLst>
              <a:ext uri="{FF2B5EF4-FFF2-40B4-BE49-F238E27FC236}">
                <a16:creationId xmlns:a16="http://schemas.microsoft.com/office/drawing/2014/main" id="{953507CC-6BEC-2B30-4728-0082BF2C35F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0788" y="-41382"/>
            <a:ext cx="5791212" cy="1740412"/>
          </a:xfrm>
          <a:prstGeom prst="rect">
            <a:avLst/>
          </a:prstGeom>
        </p:spPr>
      </p:pic>
      <p:pic>
        <p:nvPicPr>
          <p:cNvPr id="6" name="Picture 5" descr="A green circle with white lines on it&#10;&#10;Description automatically generated">
            <a:extLst>
              <a:ext uri="{FF2B5EF4-FFF2-40B4-BE49-F238E27FC236}">
                <a16:creationId xmlns:a16="http://schemas.microsoft.com/office/drawing/2014/main" id="{F72D905A-1F94-EB81-509C-76F23279A9A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78341" y="264212"/>
            <a:ext cx="1129223" cy="1129223"/>
          </a:xfrm>
          <a:prstGeom prst="rect">
            <a:avLst/>
          </a:prstGeom>
        </p:spPr>
      </p:pic>
      <p:sp>
        <p:nvSpPr>
          <p:cNvPr id="9" name="Footer Placeholder 6">
            <a:extLst>
              <a:ext uri="{FF2B5EF4-FFF2-40B4-BE49-F238E27FC236}">
                <a16:creationId xmlns:a16="http://schemas.microsoft.com/office/drawing/2014/main" id="{174BB06C-8BB7-1C09-FC2F-5AD572F0FCCE}"/>
              </a:ext>
            </a:extLst>
          </p:cNvPr>
          <p:cNvSpPr>
            <a:spLocks noGrp="1"/>
          </p:cNvSpPr>
          <p:nvPr>
            <p:ph type="ftr" sz="quarter" idx="11"/>
          </p:nvPr>
        </p:nvSpPr>
        <p:spPr>
          <a:xfrm>
            <a:off x="1637716" y="6629400"/>
            <a:ext cx="9144259" cy="228600"/>
          </a:xfrm>
        </p:spPr>
        <p:txBody>
          <a:bodyPr/>
          <a:lstStyle/>
          <a:p>
            <a:pPr>
              <a:spcAft>
                <a:spcPts val="600"/>
              </a:spcAft>
            </a:pPr>
            <a:r>
              <a:rPr lang="en-US" dirty="0"/>
              <a:t>Mining Activities Overview in </a:t>
            </a:r>
            <a:r>
              <a:rPr lang="sr-Latn-RS" dirty="0"/>
              <a:t>the </a:t>
            </a:r>
            <a:r>
              <a:rPr lang="en-US" dirty="0" err="1"/>
              <a:t>Bor</a:t>
            </a:r>
            <a:r>
              <a:rPr lang="en-US" dirty="0"/>
              <a:t> Area and Planned Future Activities</a:t>
            </a:r>
          </a:p>
        </p:txBody>
      </p:sp>
      <p:sp>
        <p:nvSpPr>
          <p:cNvPr id="12" name="Rectangle 11"/>
          <p:cNvSpPr/>
          <p:nvPr/>
        </p:nvSpPr>
        <p:spPr>
          <a:xfrm>
            <a:off x="0" y="0"/>
            <a:ext cx="12191695" cy="6858000"/>
          </a:xfrm>
          <a:prstGeom prst="rect">
            <a:avLst/>
          </a:prstGeom>
          <a:no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white"/>
              </a:solidFill>
              <a:effectLst/>
              <a:uLnTx/>
              <a:uFillTx/>
              <a:latin typeface="Calibri"/>
              <a:ea typeface="+mn-ea"/>
              <a:cs typeface="+mn-cs"/>
            </a:endParaRPr>
          </a:p>
        </p:txBody>
      </p:sp>
      <p:pic>
        <p:nvPicPr>
          <p:cNvPr id="13" name="Picture 12">
            <a:extLst>
              <a:ext uri="{FF2B5EF4-FFF2-40B4-BE49-F238E27FC236}">
                <a16:creationId xmlns:a16="http://schemas.microsoft.com/office/drawing/2014/main" id="{FC74B34F-1BCF-FF82-823D-08DB267AE291}"/>
              </a:ext>
            </a:extLst>
          </p:cNvPr>
          <p:cNvPicPr>
            <a:picLocks noChangeAspect="1"/>
          </p:cNvPicPr>
          <p:nvPr/>
        </p:nvPicPr>
        <p:blipFill>
          <a:blip r:embed="rId5"/>
          <a:stretch>
            <a:fillRect/>
          </a:stretch>
        </p:blipFill>
        <p:spPr>
          <a:xfrm>
            <a:off x="1848965" y="1505307"/>
            <a:ext cx="7447429" cy="4964953"/>
          </a:xfrm>
          <a:prstGeom prst="rect">
            <a:avLst/>
          </a:prstGeom>
        </p:spPr>
      </p:pic>
    </p:spTree>
    <p:extLst>
      <p:ext uri="{BB962C8B-B14F-4D97-AF65-F5344CB8AC3E}">
        <p14:creationId xmlns:p14="http://schemas.microsoft.com/office/powerpoint/2010/main" val="2207380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8685F-7024-83F4-6CC1-D29304810B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B36C97-4BA8-E4EB-477C-774C3741DF0E}"/>
              </a:ext>
            </a:extLst>
          </p:cNvPr>
          <p:cNvSpPr>
            <a:spLocks noGrp="1"/>
          </p:cNvSpPr>
          <p:nvPr>
            <p:ph type="title"/>
          </p:nvPr>
        </p:nvSpPr>
        <p:spPr>
          <a:xfrm>
            <a:off x="453403" y="745951"/>
            <a:ext cx="4836147" cy="806624"/>
          </a:xfrm>
        </p:spPr>
        <p:txBody>
          <a:bodyPr anchor="b">
            <a:normAutofit fontScale="90000"/>
          </a:bodyPr>
          <a:lstStyle/>
          <a:p>
            <a:r>
              <a:rPr lang="sr-Latn-RS" dirty="0" smtClean="0"/>
              <a:t>7</a:t>
            </a:r>
            <a:r>
              <a:rPr lang="en-US" dirty="0" smtClean="0"/>
              <a:t>. </a:t>
            </a:r>
            <a:r>
              <a:rPr lang="en-US" dirty="0"/>
              <a:t>Environment and Spatial Planning – Key Issues for Future Development</a:t>
            </a:r>
          </a:p>
        </p:txBody>
      </p:sp>
      <p:sp>
        <p:nvSpPr>
          <p:cNvPr id="16" name="Slide Number Placeholder 4">
            <a:extLst>
              <a:ext uri="{FF2B5EF4-FFF2-40B4-BE49-F238E27FC236}">
                <a16:creationId xmlns:a16="http://schemas.microsoft.com/office/drawing/2014/main" id="{2EF8D8BB-4B7F-7E10-EDA7-73C7C8E7FC2F}"/>
              </a:ext>
            </a:extLst>
          </p:cNvPr>
          <p:cNvSpPr>
            <a:spLocks noGrp="1"/>
          </p:cNvSpPr>
          <p:nvPr>
            <p:ph type="sldNum" sz="quarter" idx="12"/>
          </p:nvPr>
        </p:nvSpPr>
        <p:spPr>
          <a:xfrm>
            <a:off x="0" y="6629400"/>
            <a:ext cx="410402" cy="228600"/>
          </a:xfrm>
        </p:spPr>
        <p:txBody>
          <a:bodyPr/>
          <a:lstStyle/>
          <a:p>
            <a:pPr>
              <a:spcAft>
                <a:spcPts val="600"/>
              </a:spcAft>
            </a:pPr>
            <a:fld id="{9CD8D479-8942-46E8-A226-A4E01F7A105C}" type="slidenum">
              <a:rPr lang="en-US"/>
              <a:pPr>
                <a:spcAft>
                  <a:spcPts val="600"/>
                </a:spcAft>
              </a:pPr>
              <a:t>16</a:t>
            </a:fld>
            <a:endParaRPr lang="en-US"/>
          </a:p>
        </p:txBody>
      </p:sp>
      <p:sp>
        <p:nvSpPr>
          <p:cNvPr id="17" name="Date Placeholder 5">
            <a:extLst>
              <a:ext uri="{FF2B5EF4-FFF2-40B4-BE49-F238E27FC236}">
                <a16:creationId xmlns:a16="http://schemas.microsoft.com/office/drawing/2014/main" id="{260F839F-9416-A3DF-507A-0DAA9DCD2B5E}"/>
              </a:ext>
            </a:extLst>
          </p:cNvPr>
          <p:cNvSpPr>
            <a:spLocks noGrp="1"/>
          </p:cNvSpPr>
          <p:nvPr>
            <p:ph type="dt" sz="half" idx="10"/>
          </p:nvPr>
        </p:nvSpPr>
        <p:spPr>
          <a:xfrm>
            <a:off x="453403" y="6629400"/>
            <a:ext cx="1000662" cy="228600"/>
          </a:xfrm>
        </p:spPr>
        <p:txBody>
          <a:bodyPr/>
          <a:lstStyle/>
          <a:p>
            <a:pPr>
              <a:spcAft>
                <a:spcPts val="600"/>
              </a:spcAft>
            </a:pPr>
            <a:r>
              <a:rPr lang="sr-Latn-RS" dirty="0" smtClean="0"/>
              <a:t>31/8/2026</a:t>
            </a:r>
            <a:endParaRPr lang="en-US" dirty="0"/>
          </a:p>
        </p:txBody>
      </p:sp>
      <p:pic>
        <p:nvPicPr>
          <p:cNvPr id="4" name="Picture 3" descr="A blue flag with yellow stars on it">
            <a:extLst>
              <a:ext uri="{FF2B5EF4-FFF2-40B4-BE49-F238E27FC236}">
                <a16:creationId xmlns:a16="http://schemas.microsoft.com/office/drawing/2014/main" id="{953507CC-6BEC-2B30-4728-0082BF2C35F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0788" y="-41382"/>
            <a:ext cx="5791212" cy="1740412"/>
          </a:xfrm>
          <a:prstGeom prst="rect">
            <a:avLst/>
          </a:prstGeom>
        </p:spPr>
      </p:pic>
      <p:pic>
        <p:nvPicPr>
          <p:cNvPr id="6" name="Picture 5" descr="A green circle with white lines on it&#10;&#10;Description automatically generated">
            <a:extLst>
              <a:ext uri="{FF2B5EF4-FFF2-40B4-BE49-F238E27FC236}">
                <a16:creationId xmlns:a16="http://schemas.microsoft.com/office/drawing/2014/main" id="{F72D905A-1F94-EB81-509C-76F23279A9A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78341" y="264212"/>
            <a:ext cx="1129223" cy="1129223"/>
          </a:xfrm>
          <a:prstGeom prst="rect">
            <a:avLst/>
          </a:prstGeom>
        </p:spPr>
      </p:pic>
      <p:sp>
        <p:nvSpPr>
          <p:cNvPr id="9" name="Footer Placeholder 6">
            <a:extLst>
              <a:ext uri="{FF2B5EF4-FFF2-40B4-BE49-F238E27FC236}">
                <a16:creationId xmlns:a16="http://schemas.microsoft.com/office/drawing/2014/main" id="{174BB06C-8BB7-1C09-FC2F-5AD572F0FCCE}"/>
              </a:ext>
            </a:extLst>
          </p:cNvPr>
          <p:cNvSpPr>
            <a:spLocks noGrp="1"/>
          </p:cNvSpPr>
          <p:nvPr>
            <p:ph type="ftr" sz="quarter" idx="11"/>
          </p:nvPr>
        </p:nvSpPr>
        <p:spPr>
          <a:xfrm>
            <a:off x="1637716" y="6629400"/>
            <a:ext cx="9144259" cy="228600"/>
          </a:xfrm>
        </p:spPr>
        <p:txBody>
          <a:bodyPr/>
          <a:lstStyle/>
          <a:p>
            <a:pPr>
              <a:spcAft>
                <a:spcPts val="600"/>
              </a:spcAft>
            </a:pPr>
            <a:r>
              <a:rPr lang="en-US" dirty="0"/>
              <a:t>Mining Activities Overview in </a:t>
            </a:r>
            <a:r>
              <a:rPr lang="sr-Latn-RS" dirty="0"/>
              <a:t>the </a:t>
            </a:r>
            <a:r>
              <a:rPr lang="en-US" dirty="0" err="1"/>
              <a:t>Bor</a:t>
            </a:r>
            <a:r>
              <a:rPr lang="en-US" dirty="0"/>
              <a:t> Area and Planned Future Activities</a:t>
            </a:r>
          </a:p>
        </p:txBody>
      </p:sp>
      <p:sp>
        <p:nvSpPr>
          <p:cNvPr id="12" name="Rectangle 11"/>
          <p:cNvSpPr/>
          <p:nvPr/>
        </p:nvSpPr>
        <p:spPr>
          <a:xfrm>
            <a:off x="0" y="0"/>
            <a:ext cx="12191695" cy="6858000"/>
          </a:xfrm>
          <a:prstGeom prst="rect">
            <a:avLst/>
          </a:prstGeom>
          <a:no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white"/>
              </a:solidFill>
              <a:effectLst/>
              <a:uLnTx/>
              <a:uFillTx/>
              <a:latin typeface="Calibri"/>
              <a:ea typeface="+mn-ea"/>
              <a:cs typeface="+mn-cs"/>
            </a:endParaRPr>
          </a:p>
        </p:txBody>
      </p:sp>
      <p:pic>
        <p:nvPicPr>
          <p:cNvPr id="10" name="Picture 9">
            <a:extLst>
              <a:ext uri="{FF2B5EF4-FFF2-40B4-BE49-F238E27FC236}">
                <a16:creationId xmlns:a16="http://schemas.microsoft.com/office/drawing/2014/main" id="{FEA10A7A-9C2F-6AC4-5D58-C2E00246DFB6}"/>
              </a:ext>
            </a:extLst>
          </p:cNvPr>
          <p:cNvPicPr>
            <a:picLocks noChangeAspect="1"/>
          </p:cNvPicPr>
          <p:nvPr/>
        </p:nvPicPr>
        <p:blipFill>
          <a:blip r:embed="rId5"/>
          <a:stretch>
            <a:fillRect/>
          </a:stretch>
        </p:blipFill>
        <p:spPr>
          <a:xfrm>
            <a:off x="607025" y="1434645"/>
            <a:ext cx="10895822" cy="5205714"/>
          </a:xfrm>
          <a:prstGeom prst="rect">
            <a:avLst/>
          </a:prstGeom>
        </p:spPr>
      </p:pic>
      <p:sp>
        <p:nvSpPr>
          <p:cNvPr id="11" name="Rectangle 10"/>
          <p:cNvSpPr/>
          <p:nvPr/>
        </p:nvSpPr>
        <p:spPr>
          <a:xfrm>
            <a:off x="-305" y="264212"/>
            <a:ext cx="12191695" cy="68580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14885" y="5933266"/>
            <a:ext cx="7701147" cy="261610"/>
          </a:xfrm>
          <a:prstGeom prst="rect">
            <a:avLst/>
          </a:prstGeom>
          <a:noFill/>
        </p:spPr>
        <p:txBody>
          <a:bodyPr wrap="none">
            <a:spAutoFit/>
          </a:bodyPr>
          <a:lstStyle/>
          <a:p>
            <a:r>
              <a:rPr sz="1100" dirty="0">
                <a:latin typeface="Aptos"/>
              </a:rPr>
              <a:t>Production expansion increases the importance of integrated management of mining waste, water, land and reclamation.</a:t>
            </a:r>
          </a:p>
        </p:txBody>
      </p:sp>
      <p:sp>
        <p:nvSpPr>
          <p:cNvPr id="15" name="Rounded Rectangle 14"/>
          <p:cNvSpPr/>
          <p:nvPr/>
        </p:nvSpPr>
        <p:spPr>
          <a:xfrm>
            <a:off x="639775" y="1635812"/>
            <a:ext cx="5166360" cy="1783080"/>
          </a:xfrm>
          <a:prstGeom prst="roundRect">
            <a:avLst/>
          </a:prstGeom>
          <a:solidFill>
            <a:srgbClr val="EFE2DA"/>
          </a:solidFill>
          <a:ln>
            <a:solidFill>
              <a:srgbClr val="DADE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840942" y="1882700"/>
            <a:ext cx="566928" cy="566928"/>
          </a:xfrm>
          <a:prstGeom prst="ellipse">
            <a:avLst/>
          </a:prstGeom>
          <a:solidFill>
            <a:srgbClr val="A65B36"/>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1554175" y="1800404"/>
            <a:ext cx="3886200" cy="384048"/>
          </a:xfrm>
          <a:prstGeom prst="rect">
            <a:avLst/>
          </a:prstGeom>
          <a:noFill/>
        </p:spPr>
        <p:txBody>
          <a:bodyPr wrap="none">
            <a:spAutoFit/>
          </a:bodyPr>
          <a:lstStyle/>
          <a:p>
            <a:r>
              <a:rPr sz="1700" b="1">
                <a:solidFill>
                  <a:srgbClr val="192A3A"/>
                </a:solidFill>
                <a:latin typeface="Aptos Display"/>
              </a:rPr>
              <a:t>Mining Waste</a:t>
            </a:r>
          </a:p>
        </p:txBody>
      </p:sp>
      <p:sp>
        <p:nvSpPr>
          <p:cNvPr id="20" name="TextBox 19"/>
          <p:cNvSpPr txBox="1"/>
          <p:nvPr/>
        </p:nvSpPr>
        <p:spPr>
          <a:xfrm>
            <a:off x="1554174" y="2141845"/>
            <a:ext cx="4173968" cy="1277273"/>
          </a:xfrm>
          <a:prstGeom prst="rect">
            <a:avLst/>
          </a:prstGeom>
          <a:noFill/>
        </p:spPr>
        <p:txBody>
          <a:bodyPr wrap="square">
            <a:spAutoFit/>
          </a:bodyPr>
          <a:lstStyle/>
          <a:p>
            <a:pPr marL="171450" indent="-171450">
              <a:buFont typeface="Arial" panose="020B0604020202020204" pitchFamily="34" charset="0"/>
              <a:buChar char="•"/>
            </a:pPr>
            <a:r>
              <a:rPr sz="1100" dirty="0">
                <a:solidFill>
                  <a:srgbClr val="262C31"/>
                </a:solidFill>
                <a:latin typeface="Aptos"/>
              </a:rPr>
              <a:t>tailings facilities, </a:t>
            </a:r>
            <a:r>
              <a:rPr lang="sr-Latn-RS" sz="1100" dirty="0" smtClean="0">
                <a:solidFill>
                  <a:srgbClr val="262C31"/>
                </a:solidFill>
                <a:latin typeface="Aptos"/>
              </a:rPr>
              <a:t>overburden</a:t>
            </a:r>
            <a:r>
              <a:rPr sz="1100" dirty="0" smtClean="0">
                <a:solidFill>
                  <a:srgbClr val="262C31"/>
                </a:solidFill>
                <a:latin typeface="Aptos"/>
              </a:rPr>
              <a:t> </a:t>
            </a:r>
            <a:r>
              <a:rPr sz="1100" dirty="0">
                <a:solidFill>
                  <a:srgbClr val="262C31"/>
                </a:solidFill>
                <a:latin typeface="Aptos"/>
              </a:rPr>
              <a:t>dumps, </a:t>
            </a:r>
            <a:endParaRPr lang="sr-Latn-RS" sz="1100" dirty="0" smtClean="0">
              <a:solidFill>
                <a:srgbClr val="262C31"/>
              </a:solidFill>
              <a:latin typeface="Aptos"/>
            </a:endParaRPr>
          </a:p>
          <a:p>
            <a:pPr marL="171450" indent="-171450">
              <a:buFont typeface="Arial" panose="020B0604020202020204" pitchFamily="34" charset="0"/>
              <a:buChar char="•"/>
            </a:pPr>
            <a:r>
              <a:rPr lang="sr-Latn-RS" sz="1100" dirty="0" smtClean="0">
                <a:solidFill>
                  <a:srgbClr val="262C31"/>
                </a:solidFill>
                <a:latin typeface="Aptos"/>
              </a:rPr>
              <a:t>All </a:t>
            </a:r>
            <a:r>
              <a:rPr lang="sr-Latn-RS" sz="1100" dirty="0">
                <a:solidFill>
                  <a:srgbClr val="262C31"/>
                </a:solidFill>
                <a:latin typeface="Aptos"/>
              </a:rPr>
              <a:t>tailings facilities are classified as Category A</a:t>
            </a:r>
          </a:p>
          <a:p>
            <a:pPr marL="171450" indent="-171450">
              <a:buFont typeface="Arial" panose="020B0604020202020204" pitchFamily="34" charset="0"/>
              <a:buChar char="•"/>
            </a:pPr>
            <a:r>
              <a:rPr lang="en-US" sz="1100" dirty="0"/>
              <a:t>A-category classification identifies mining waste facilities with a potential for major accidents and significant impacts on human health or the environment.</a:t>
            </a:r>
            <a:endParaRPr lang="sr-Latn-RS" sz="1100" dirty="0"/>
          </a:p>
          <a:p>
            <a:pPr marL="171450" indent="-171450">
              <a:buFont typeface="Arial" panose="020B0604020202020204" pitchFamily="34" charset="0"/>
              <a:buChar char="•"/>
            </a:pPr>
            <a:r>
              <a:rPr lang="en-US" sz="1100" dirty="0"/>
              <a:t>A-category facilities require enhanced safety measures, monitoring, emergency preparedness and risk management.</a:t>
            </a:r>
            <a:endParaRPr sz="1100" dirty="0">
              <a:solidFill>
                <a:srgbClr val="262C31"/>
              </a:solidFill>
              <a:latin typeface="Aptos"/>
            </a:endParaRPr>
          </a:p>
        </p:txBody>
      </p:sp>
      <p:sp>
        <p:nvSpPr>
          <p:cNvPr id="21" name="Rounded Rectangle 20"/>
          <p:cNvSpPr/>
          <p:nvPr/>
        </p:nvSpPr>
        <p:spPr>
          <a:xfrm>
            <a:off x="6217615" y="1635812"/>
            <a:ext cx="5166360" cy="1783080"/>
          </a:xfrm>
          <a:prstGeom prst="roundRect">
            <a:avLst/>
          </a:prstGeom>
          <a:solidFill>
            <a:srgbClr val="E2EBE4"/>
          </a:solidFill>
          <a:ln>
            <a:solidFill>
              <a:srgbClr val="DADE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6418783" y="1882700"/>
            <a:ext cx="566928" cy="566928"/>
          </a:xfrm>
          <a:prstGeom prst="ellipse">
            <a:avLst/>
          </a:prstGeom>
          <a:solidFill>
            <a:srgbClr val="4C7452"/>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7132015" y="1800404"/>
            <a:ext cx="3886200" cy="384048"/>
          </a:xfrm>
          <a:prstGeom prst="rect">
            <a:avLst/>
          </a:prstGeom>
          <a:noFill/>
        </p:spPr>
        <p:txBody>
          <a:bodyPr wrap="none">
            <a:spAutoFit/>
          </a:bodyPr>
          <a:lstStyle/>
          <a:p>
            <a:r>
              <a:rPr sz="1700" b="1">
                <a:solidFill>
                  <a:srgbClr val="192A3A"/>
                </a:solidFill>
                <a:latin typeface="Aptos Display"/>
              </a:rPr>
              <a:t>Water</a:t>
            </a:r>
          </a:p>
        </p:txBody>
      </p:sp>
      <p:sp>
        <p:nvSpPr>
          <p:cNvPr id="24" name="TextBox 23"/>
          <p:cNvSpPr txBox="1"/>
          <p:nvPr/>
        </p:nvSpPr>
        <p:spPr>
          <a:xfrm>
            <a:off x="7132015" y="2257604"/>
            <a:ext cx="3613490" cy="600164"/>
          </a:xfrm>
          <a:prstGeom prst="rect">
            <a:avLst/>
          </a:prstGeom>
          <a:noFill/>
        </p:spPr>
        <p:txBody>
          <a:bodyPr wrap="none">
            <a:spAutoFit/>
          </a:bodyPr>
          <a:lstStyle/>
          <a:p>
            <a:pPr marL="171450" indent="-171450">
              <a:buFont typeface="Arial" panose="020B0604020202020204" pitchFamily="34" charset="0"/>
              <a:buChar char="•"/>
            </a:pPr>
            <a:r>
              <a:rPr lang="sr-Latn-RS" sz="1100" dirty="0" smtClean="0">
                <a:solidFill>
                  <a:srgbClr val="262C31"/>
                </a:solidFill>
                <a:latin typeface="Aptos"/>
              </a:rPr>
              <a:t>Open </a:t>
            </a:r>
            <a:r>
              <a:rPr sz="1100" dirty="0" smtClean="0">
                <a:solidFill>
                  <a:srgbClr val="262C31"/>
                </a:solidFill>
                <a:latin typeface="Aptos"/>
              </a:rPr>
              <a:t>pit </a:t>
            </a:r>
            <a:r>
              <a:rPr lang="sr-Latn-RS" sz="1100" dirty="0" smtClean="0">
                <a:solidFill>
                  <a:srgbClr val="262C31"/>
                </a:solidFill>
                <a:latin typeface="Aptos"/>
              </a:rPr>
              <a:t>and underground mine </a:t>
            </a:r>
            <a:r>
              <a:rPr sz="1100" dirty="0" smtClean="0">
                <a:solidFill>
                  <a:srgbClr val="262C31"/>
                </a:solidFill>
                <a:latin typeface="Aptos"/>
              </a:rPr>
              <a:t>dewatering</a:t>
            </a:r>
            <a:endParaRPr lang="sr-Latn-RS" sz="1100" dirty="0">
              <a:solidFill>
                <a:srgbClr val="262C31"/>
              </a:solidFill>
              <a:latin typeface="Aptos"/>
            </a:endParaRPr>
          </a:p>
          <a:p>
            <a:pPr marL="171450" indent="-171450">
              <a:buFont typeface="Arial" panose="020B0604020202020204" pitchFamily="34" charset="0"/>
              <a:buChar char="•"/>
            </a:pPr>
            <a:r>
              <a:rPr sz="1100" dirty="0" err="1">
                <a:solidFill>
                  <a:srgbClr val="262C31"/>
                </a:solidFill>
                <a:latin typeface="Aptos"/>
              </a:rPr>
              <a:t>process water</a:t>
            </a:r>
            <a:endParaRPr lang="sr-Latn-RS" sz="1100" dirty="0">
              <a:solidFill>
                <a:srgbClr val="262C31"/>
              </a:solidFill>
              <a:latin typeface="Aptos"/>
            </a:endParaRPr>
          </a:p>
          <a:p>
            <a:pPr marL="171450" indent="-171450">
              <a:buFont typeface="Arial" panose="020B0604020202020204" pitchFamily="34" charset="0"/>
              <a:buChar char="•"/>
            </a:pPr>
            <a:r>
              <a:rPr sz="1100" dirty="0" err="1">
                <a:solidFill>
                  <a:srgbClr val="262C31"/>
                </a:solidFill>
                <a:latin typeface="Aptos"/>
              </a:rPr>
              <a:t>protection of the Pek, Borska Reka and Timok rivers</a:t>
            </a:r>
            <a:endParaRPr sz="1100" dirty="0">
              <a:solidFill>
                <a:srgbClr val="262C31"/>
              </a:solidFill>
              <a:latin typeface="Aptos"/>
            </a:endParaRPr>
          </a:p>
        </p:txBody>
      </p:sp>
      <p:sp>
        <p:nvSpPr>
          <p:cNvPr id="25" name="Rounded Rectangle 24"/>
          <p:cNvSpPr/>
          <p:nvPr/>
        </p:nvSpPr>
        <p:spPr>
          <a:xfrm>
            <a:off x="639775" y="3784652"/>
            <a:ext cx="5166360" cy="1783080"/>
          </a:xfrm>
          <a:prstGeom prst="roundRect">
            <a:avLst/>
          </a:prstGeom>
          <a:solidFill>
            <a:srgbClr val="F4EDD8"/>
          </a:solidFill>
          <a:ln>
            <a:solidFill>
              <a:srgbClr val="DADE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Oval 25"/>
          <p:cNvSpPr/>
          <p:nvPr/>
        </p:nvSpPr>
        <p:spPr>
          <a:xfrm>
            <a:off x="840942" y="4031540"/>
            <a:ext cx="566928" cy="566928"/>
          </a:xfrm>
          <a:prstGeom prst="ellipse">
            <a:avLst/>
          </a:prstGeom>
          <a:solidFill>
            <a:srgbClr val="C49736"/>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1554175" y="3949244"/>
            <a:ext cx="3886200" cy="384048"/>
          </a:xfrm>
          <a:prstGeom prst="rect">
            <a:avLst/>
          </a:prstGeom>
          <a:noFill/>
        </p:spPr>
        <p:txBody>
          <a:bodyPr wrap="none">
            <a:spAutoFit/>
          </a:bodyPr>
          <a:lstStyle/>
          <a:p>
            <a:r>
              <a:rPr sz="1700" b="1">
                <a:solidFill>
                  <a:srgbClr val="192A3A"/>
                </a:solidFill>
                <a:latin typeface="Aptos Display"/>
              </a:rPr>
              <a:t>Land</a:t>
            </a:r>
          </a:p>
        </p:txBody>
      </p:sp>
      <p:sp>
        <p:nvSpPr>
          <p:cNvPr id="28" name="TextBox 27"/>
          <p:cNvSpPr txBox="1"/>
          <p:nvPr/>
        </p:nvSpPr>
        <p:spPr>
          <a:xfrm>
            <a:off x="1554175" y="4406444"/>
            <a:ext cx="2419252" cy="600164"/>
          </a:xfrm>
          <a:prstGeom prst="rect">
            <a:avLst/>
          </a:prstGeom>
          <a:noFill/>
        </p:spPr>
        <p:txBody>
          <a:bodyPr wrap="none">
            <a:spAutoFit/>
          </a:bodyPr>
          <a:lstStyle/>
          <a:p>
            <a:pPr marL="171450" indent="-171450">
              <a:buFont typeface="Arial" panose="020B0604020202020204" pitchFamily="34" charset="0"/>
              <a:buChar char="•"/>
            </a:pPr>
            <a:r>
              <a:rPr lang="sr-Latn-RS" sz="1100" dirty="0" smtClean="0">
                <a:solidFill>
                  <a:srgbClr val="262C31"/>
                </a:solidFill>
                <a:latin typeface="Aptos"/>
              </a:rPr>
              <a:t>Open </a:t>
            </a:r>
            <a:r>
              <a:rPr sz="1100" dirty="0" smtClean="0">
                <a:solidFill>
                  <a:srgbClr val="262C31"/>
                </a:solidFill>
                <a:latin typeface="Aptos"/>
              </a:rPr>
              <a:t>pit </a:t>
            </a:r>
            <a:r>
              <a:rPr sz="1100" dirty="0">
                <a:solidFill>
                  <a:srgbClr val="262C31"/>
                </a:solidFill>
                <a:latin typeface="Aptos"/>
              </a:rPr>
              <a:t>expansion,</a:t>
            </a:r>
            <a:endParaRPr lang="sr-Latn-RS" sz="1100" dirty="0">
              <a:solidFill>
                <a:srgbClr val="262C31"/>
              </a:solidFill>
              <a:latin typeface="Aptos"/>
            </a:endParaRPr>
          </a:p>
          <a:p>
            <a:pPr marL="171450" indent="-171450">
              <a:buFont typeface="Arial" panose="020B0604020202020204" pitchFamily="34" charset="0"/>
              <a:buChar char="•"/>
            </a:pPr>
            <a:r>
              <a:rPr lang="en-US" sz="1100" dirty="0">
                <a:solidFill>
                  <a:srgbClr val="262C31"/>
                </a:solidFill>
                <a:latin typeface="Aptos"/>
              </a:rPr>
              <a:t>infrastructure corridors</a:t>
            </a:r>
            <a:r>
              <a:rPr lang="en-US" sz="1100" dirty="0" smtClean="0">
                <a:solidFill>
                  <a:srgbClr val="262C31"/>
                </a:solidFill>
                <a:latin typeface="Aptos"/>
              </a:rPr>
              <a:t>,</a:t>
            </a:r>
            <a:endParaRPr lang="sr-Latn-RS" sz="1100" dirty="0" smtClean="0">
              <a:solidFill>
                <a:srgbClr val="262C31"/>
              </a:solidFill>
              <a:latin typeface="Aptos"/>
            </a:endParaRPr>
          </a:p>
          <a:p>
            <a:pPr marL="171450" indent="-171450">
              <a:buFont typeface="Arial" panose="020B0604020202020204" pitchFamily="34" charset="0"/>
              <a:buChar char="•"/>
            </a:pPr>
            <a:r>
              <a:rPr sz="1100" dirty="0" smtClean="0">
                <a:solidFill>
                  <a:srgbClr val="262C31"/>
                </a:solidFill>
                <a:latin typeface="Aptos"/>
              </a:rPr>
              <a:t>land </a:t>
            </a:r>
            <a:r>
              <a:rPr sz="1100" dirty="0">
                <a:solidFill>
                  <a:srgbClr val="262C31"/>
                </a:solidFill>
                <a:latin typeface="Aptos"/>
              </a:rPr>
              <a:t>acquisition and resettlement</a:t>
            </a:r>
          </a:p>
        </p:txBody>
      </p:sp>
      <p:sp>
        <p:nvSpPr>
          <p:cNvPr id="29" name="Rounded Rectangle 28"/>
          <p:cNvSpPr/>
          <p:nvPr/>
        </p:nvSpPr>
        <p:spPr>
          <a:xfrm>
            <a:off x="6209845" y="3737518"/>
            <a:ext cx="5166360" cy="1783080"/>
          </a:xfrm>
          <a:prstGeom prst="roundRect">
            <a:avLst/>
          </a:prstGeom>
          <a:solidFill>
            <a:srgbClr val="F2F4F5"/>
          </a:solidFill>
          <a:ln>
            <a:solidFill>
              <a:srgbClr val="DADE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Oval 29"/>
          <p:cNvSpPr/>
          <p:nvPr/>
        </p:nvSpPr>
        <p:spPr>
          <a:xfrm>
            <a:off x="6418783" y="4031540"/>
            <a:ext cx="566928" cy="566928"/>
          </a:xfrm>
          <a:prstGeom prst="ellipse">
            <a:avLst/>
          </a:prstGeom>
          <a:solidFill>
            <a:srgbClr val="192A3A"/>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7132015" y="3949244"/>
            <a:ext cx="3886200" cy="384048"/>
          </a:xfrm>
          <a:prstGeom prst="rect">
            <a:avLst/>
          </a:prstGeom>
          <a:noFill/>
        </p:spPr>
        <p:txBody>
          <a:bodyPr wrap="none">
            <a:spAutoFit/>
          </a:bodyPr>
          <a:lstStyle/>
          <a:p>
            <a:r>
              <a:rPr sz="1700" b="1">
                <a:solidFill>
                  <a:srgbClr val="192A3A"/>
                </a:solidFill>
                <a:latin typeface="Aptos Display"/>
              </a:rPr>
              <a:t>Reclamation</a:t>
            </a:r>
          </a:p>
        </p:txBody>
      </p:sp>
      <p:sp>
        <p:nvSpPr>
          <p:cNvPr id="32" name="TextBox 31"/>
          <p:cNvSpPr txBox="1"/>
          <p:nvPr/>
        </p:nvSpPr>
        <p:spPr>
          <a:xfrm>
            <a:off x="7132015" y="4406444"/>
            <a:ext cx="2513830" cy="600164"/>
          </a:xfrm>
          <a:prstGeom prst="rect">
            <a:avLst/>
          </a:prstGeom>
          <a:noFill/>
        </p:spPr>
        <p:txBody>
          <a:bodyPr wrap="none">
            <a:spAutoFit/>
          </a:bodyPr>
          <a:lstStyle/>
          <a:p>
            <a:pPr lvl="0" eaLnBrk="0" fontAlgn="base" hangingPunct="0">
              <a:spcBef>
                <a:spcPct val="0"/>
              </a:spcBef>
              <a:spcAft>
                <a:spcPct val="0"/>
              </a:spcAft>
              <a:buFontTx/>
              <a:buChar char="•"/>
            </a:pPr>
            <a:r>
              <a:rPr lang="en-US" altLang="en-US" sz="1100" dirty="0">
                <a:latin typeface="Arial" panose="020B0604020202020204" pitchFamily="34" charset="0"/>
              </a:rPr>
              <a:t>Dust reduction </a:t>
            </a:r>
          </a:p>
          <a:p>
            <a:pPr lvl="0" eaLnBrk="0" fontAlgn="base" hangingPunct="0">
              <a:spcBef>
                <a:spcPct val="0"/>
              </a:spcBef>
              <a:spcAft>
                <a:spcPct val="0"/>
              </a:spcAft>
              <a:buFontTx/>
              <a:buChar char="•"/>
            </a:pPr>
            <a:r>
              <a:rPr lang="en-US" altLang="en-US" sz="1100" b="1" dirty="0">
                <a:latin typeface="Arial" panose="020B0604020202020204" pitchFamily="34" charset="0"/>
              </a:rPr>
              <a:t>Tailings revegetation</a:t>
            </a:r>
            <a:r>
              <a:rPr lang="en-US" altLang="en-US" sz="1100" dirty="0">
                <a:latin typeface="Arial" panose="020B0604020202020204" pitchFamily="34" charset="0"/>
              </a:rPr>
              <a:t> </a:t>
            </a:r>
          </a:p>
          <a:p>
            <a:pPr lvl="0" eaLnBrk="0" fontAlgn="base" hangingPunct="0">
              <a:spcBef>
                <a:spcPct val="0"/>
              </a:spcBef>
              <a:spcAft>
                <a:spcPct val="0"/>
              </a:spcAft>
              <a:buFontTx/>
              <a:buChar char="•"/>
            </a:pPr>
            <a:r>
              <a:rPr lang="en-US" altLang="en-US" sz="1100" dirty="0">
                <a:latin typeface="Arial" panose="020B0604020202020204" pitchFamily="34" charset="0"/>
              </a:rPr>
              <a:t>Closure and long-term maintenance </a:t>
            </a:r>
          </a:p>
        </p:txBody>
      </p:sp>
    </p:spTree>
    <p:extLst>
      <p:ext uri="{BB962C8B-B14F-4D97-AF65-F5344CB8AC3E}">
        <p14:creationId xmlns:p14="http://schemas.microsoft.com/office/powerpoint/2010/main" val="3965485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8685F-7024-83F4-6CC1-D29304810B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B36C97-4BA8-E4EB-477C-774C3741DF0E}"/>
              </a:ext>
            </a:extLst>
          </p:cNvPr>
          <p:cNvSpPr>
            <a:spLocks noGrp="1"/>
          </p:cNvSpPr>
          <p:nvPr>
            <p:ph type="title"/>
          </p:nvPr>
        </p:nvSpPr>
        <p:spPr>
          <a:xfrm>
            <a:off x="577228" y="1122229"/>
            <a:ext cx="4836147" cy="806624"/>
          </a:xfrm>
        </p:spPr>
        <p:txBody>
          <a:bodyPr anchor="b">
            <a:normAutofit fontScale="90000"/>
          </a:bodyPr>
          <a:lstStyle/>
          <a:p>
            <a:r>
              <a:rPr lang="en-US" dirty="0"/>
              <a:t>10. Supporting Infrastructure – A Bottleneck for Future Development</a:t>
            </a:r>
          </a:p>
        </p:txBody>
      </p:sp>
      <p:sp>
        <p:nvSpPr>
          <p:cNvPr id="16" name="Slide Number Placeholder 4">
            <a:extLst>
              <a:ext uri="{FF2B5EF4-FFF2-40B4-BE49-F238E27FC236}">
                <a16:creationId xmlns:a16="http://schemas.microsoft.com/office/drawing/2014/main" id="{2EF8D8BB-4B7F-7E10-EDA7-73C7C8E7FC2F}"/>
              </a:ext>
            </a:extLst>
          </p:cNvPr>
          <p:cNvSpPr>
            <a:spLocks noGrp="1"/>
          </p:cNvSpPr>
          <p:nvPr>
            <p:ph type="sldNum" sz="quarter" idx="12"/>
          </p:nvPr>
        </p:nvSpPr>
        <p:spPr>
          <a:xfrm>
            <a:off x="0" y="6629400"/>
            <a:ext cx="410402" cy="228600"/>
          </a:xfrm>
        </p:spPr>
        <p:txBody>
          <a:bodyPr/>
          <a:lstStyle/>
          <a:p>
            <a:pPr>
              <a:spcAft>
                <a:spcPts val="600"/>
              </a:spcAft>
            </a:pPr>
            <a:fld id="{9CD8D479-8942-46E8-A226-A4E01F7A105C}" type="slidenum">
              <a:rPr lang="en-US"/>
              <a:pPr>
                <a:spcAft>
                  <a:spcPts val="600"/>
                </a:spcAft>
              </a:pPr>
              <a:t>17</a:t>
            </a:fld>
            <a:endParaRPr lang="en-US"/>
          </a:p>
        </p:txBody>
      </p:sp>
      <p:sp>
        <p:nvSpPr>
          <p:cNvPr id="17" name="Date Placeholder 5">
            <a:extLst>
              <a:ext uri="{FF2B5EF4-FFF2-40B4-BE49-F238E27FC236}">
                <a16:creationId xmlns:a16="http://schemas.microsoft.com/office/drawing/2014/main" id="{260F839F-9416-A3DF-507A-0DAA9DCD2B5E}"/>
              </a:ext>
            </a:extLst>
          </p:cNvPr>
          <p:cNvSpPr>
            <a:spLocks noGrp="1"/>
          </p:cNvSpPr>
          <p:nvPr>
            <p:ph type="dt" sz="half" idx="10"/>
          </p:nvPr>
        </p:nvSpPr>
        <p:spPr>
          <a:xfrm>
            <a:off x="453403" y="6629400"/>
            <a:ext cx="1000662" cy="228600"/>
          </a:xfrm>
        </p:spPr>
        <p:txBody>
          <a:bodyPr/>
          <a:lstStyle/>
          <a:p>
            <a:pPr>
              <a:spcAft>
                <a:spcPts val="600"/>
              </a:spcAft>
            </a:pPr>
            <a:r>
              <a:rPr lang="sr-Latn-RS" dirty="0" smtClean="0"/>
              <a:t>31/8/2026</a:t>
            </a:r>
            <a:endParaRPr lang="en-US" dirty="0"/>
          </a:p>
        </p:txBody>
      </p:sp>
      <p:pic>
        <p:nvPicPr>
          <p:cNvPr id="4" name="Picture 3" descr="A blue flag with yellow stars on it">
            <a:extLst>
              <a:ext uri="{FF2B5EF4-FFF2-40B4-BE49-F238E27FC236}">
                <a16:creationId xmlns:a16="http://schemas.microsoft.com/office/drawing/2014/main" id="{953507CC-6BEC-2B30-4728-0082BF2C35F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0788" y="-41382"/>
            <a:ext cx="5791212" cy="1740412"/>
          </a:xfrm>
          <a:prstGeom prst="rect">
            <a:avLst/>
          </a:prstGeom>
        </p:spPr>
      </p:pic>
      <p:pic>
        <p:nvPicPr>
          <p:cNvPr id="6" name="Picture 5" descr="A green circle with white lines on it&#10;&#10;Description automatically generated">
            <a:extLst>
              <a:ext uri="{FF2B5EF4-FFF2-40B4-BE49-F238E27FC236}">
                <a16:creationId xmlns:a16="http://schemas.microsoft.com/office/drawing/2014/main" id="{F72D905A-1F94-EB81-509C-76F23279A9A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78341" y="264212"/>
            <a:ext cx="1129223" cy="1129223"/>
          </a:xfrm>
          <a:prstGeom prst="rect">
            <a:avLst/>
          </a:prstGeom>
        </p:spPr>
      </p:pic>
      <p:sp>
        <p:nvSpPr>
          <p:cNvPr id="9" name="Footer Placeholder 6">
            <a:extLst>
              <a:ext uri="{FF2B5EF4-FFF2-40B4-BE49-F238E27FC236}">
                <a16:creationId xmlns:a16="http://schemas.microsoft.com/office/drawing/2014/main" id="{174BB06C-8BB7-1C09-FC2F-5AD572F0FCCE}"/>
              </a:ext>
            </a:extLst>
          </p:cNvPr>
          <p:cNvSpPr>
            <a:spLocks noGrp="1"/>
          </p:cNvSpPr>
          <p:nvPr>
            <p:ph type="ftr" sz="quarter" idx="11"/>
          </p:nvPr>
        </p:nvSpPr>
        <p:spPr>
          <a:xfrm>
            <a:off x="1637716" y="6629400"/>
            <a:ext cx="9144259" cy="228600"/>
          </a:xfrm>
        </p:spPr>
        <p:txBody>
          <a:bodyPr/>
          <a:lstStyle/>
          <a:p>
            <a:pPr>
              <a:spcAft>
                <a:spcPts val="600"/>
              </a:spcAft>
            </a:pPr>
            <a:r>
              <a:rPr lang="en-US" dirty="0"/>
              <a:t>Mining Activities Overview in </a:t>
            </a:r>
            <a:r>
              <a:rPr lang="sr-Latn-RS" dirty="0"/>
              <a:t>the </a:t>
            </a:r>
            <a:r>
              <a:rPr lang="en-US" dirty="0" err="1"/>
              <a:t>Bor</a:t>
            </a:r>
            <a:r>
              <a:rPr lang="en-US" dirty="0"/>
              <a:t> Area and Planned Future Activities</a:t>
            </a:r>
          </a:p>
        </p:txBody>
      </p:sp>
      <p:sp>
        <p:nvSpPr>
          <p:cNvPr id="12" name="Rectangle 11"/>
          <p:cNvSpPr/>
          <p:nvPr/>
        </p:nvSpPr>
        <p:spPr>
          <a:xfrm>
            <a:off x="0" y="0"/>
            <a:ext cx="12191695" cy="6858000"/>
          </a:xfrm>
          <a:prstGeom prst="rect">
            <a:avLst/>
          </a:prstGeom>
          <a:no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1" name="Rectangle 10"/>
          <p:cNvSpPr/>
          <p:nvPr/>
        </p:nvSpPr>
        <p:spPr>
          <a:xfrm>
            <a:off x="-305" y="264212"/>
            <a:ext cx="12191695" cy="68580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3" name="Picture 32">
            <a:extLst>
              <a:ext uri="{FF2B5EF4-FFF2-40B4-BE49-F238E27FC236}">
                <a16:creationId xmlns:a16="http://schemas.microsoft.com/office/drawing/2014/main" id="{946E8FB0-D601-D677-8480-B2A0F67266FF}"/>
              </a:ext>
            </a:extLst>
          </p:cNvPr>
          <p:cNvPicPr>
            <a:picLocks noChangeAspect="1"/>
          </p:cNvPicPr>
          <p:nvPr/>
        </p:nvPicPr>
        <p:blipFill>
          <a:blip r:embed="rId5"/>
          <a:stretch>
            <a:fillRect/>
          </a:stretch>
        </p:blipFill>
        <p:spPr>
          <a:xfrm>
            <a:off x="577228" y="1449382"/>
            <a:ext cx="11279492" cy="4903071"/>
          </a:xfrm>
          <a:prstGeom prst="rect">
            <a:avLst/>
          </a:prstGeom>
        </p:spPr>
      </p:pic>
      <p:sp>
        <p:nvSpPr>
          <p:cNvPr id="34" name="Rectangle 33"/>
          <p:cNvSpPr/>
          <p:nvPr/>
        </p:nvSpPr>
        <p:spPr>
          <a:xfrm>
            <a:off x="0" y="0"/>
            <a:ext cx="12191695" cy="68580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953734" y="5738622"/>
            <a:ext cx="3659976" cy="261610"/>
          </a:xfrm>
          <a:prstGeom prst="rect">
            <a:avLst/>
          </a:prstGeom>
          <a:noFill/>
        </p:spPr>
        <p:txBody>
          <a:bodyPr wrap="none">
            <a:spAutoFit/>
          </a:bodyPr>
          <a:lstStyle/>
          <a:p>
            <a:r>
              <a:rPr sz="1100" dirty="0">
                <a:latin typeface="Aptos"/>
              </a:rPr>
              <a:t>Production growth depends not only on opening the orebody.</a:t>
            </a:r>
          </a:p>
        </p:txBody>
      </p:sp>
      <p:sp>
        <p:nvSpPr>
          <p:cNvPr id="36" name="Rounded Rectangle 35"/>
          <p:cNvSpPr/>
          <p:nvPr/>
        </p:nvSpPr>
        <p:spPr>
          <a:xfrm>
            <a:off x="604850" y="1615392"/>
            <a:ext cx="3429000" cy="1691640"/>
          </a:xfrm>
          <a:prstGeom prst="roundRect">
            <a:avLst/>
          </a:prstGeom>
          <a:solidFill>
            <a:srgbClr val="EFE2DA"/>
          </a:solidFill>
          <a:ln>
            <a:solidFill>
              <a:srgbClr val="DADEE0"/>
            </a:solidFill>
          </a:ln>
        </p:spPr>
        <p:style>
          <a:lnRef idx="1">
            <a:schemeClr val="accent1"/>
          </a:lnRef>
          <a:fillRef idx="3">
            <a:schemeClr val="accent1"/>
          </a:fillRef>
          <a:effectRef idx="2">
            <a:schemeClr val="accent1"/>
          </a:effectRef>
          <a:fontRef idx="minor">
            <a:schemeClr val="lt1"/>
          </a:fontRef>
        </p:style>
        <p:txBody>
          <a:bodyPr lIns="164592" tIns="118872" rtlCol="0" anchor="ctr"/>
          <a:lstStyle/>
          <a:p>
            <a:pPr algn="ctr"/>
            <a:r>
              <a:rPr sz="1300" b="1" dirty="0">
                <a:solidFill>
                  <a:srgbClr val="192A3A"/>
                </a:solidFill>
                <a:latin typeface="Aptos Display"/>
              </a:rPr>
              <a:t>TRANSPORT</a:t>
            </a:r>
          </a:p>
          <a:p>
            <a:pPr>
              <a:spcAft>
                <a:spcPts val="500"/>
              </a:spcAft>
              <a:defRPr sz="1200">
                <a:solidFill>
                  <a:srgbClr val="262C31"/>
                </a:solidFill>
                <a:latin typeface="Aptos"/>
              </a:defRPr>
            </a:pPr>
            <a:r>
              <a:rPr lang="en-US" dirty="0"/>
              <a:t>• </a:t>
            </a:r>
            <a:r>
              <a:rPr lang="sr-Latn-RS" dirty="0" smtClean="0"/>
              <a:t>declines</a:t>
            </a:r>
            <a:r>
              <a:rPr lang="en-US" dirty="0" smtClean="0"/>
              <a:t>, </a:t>
            </a:r>
            <a:r>
              <a:rPr lang="en-US" dirty="0"/>
              <a:t>roads, internal transport network, concentrate and materials</a:t>
            </a:r>
            <a:endParaRPr dirty="0"/>
          </a:p>
        </p:txBody>
      </p:sp>
      <p:sp>
        <p:nvSpPr>
          <p:cNvPr id="37" name="Rounded Rectangle 36"/>
          <p:cNvSpPr/>
          <p:nvPr/>
        </p:nvSpPr>
        <p:spPr>
          <a:xfrm>
            <a:off x="4343400" y="1570663"/>
            <a:ext cx="3429000" cy="1691640"/>
          </a:xfrm>
          <a:prstGeom prst="roundRect">
            <a:avLst/>
          </a:prstGeom>
          <a:solidFill>
            <a:srgbClr val="E2EBE4"/>
          </a:solidFill>
          <a:ln>
            <a:solidFill>
              <a:srgbClr val="DADEE0"/>
            </a:solidFill>
          </a:ln>
        </p:spPr>
        <p:style>
          <a:lnRef idx="1">
            <a:schemeClr val="accent1"/>
          </a:lnRef>
          <a:fillRef idx="3">
            <a:schemeClr val="accent1"/>
          </a:fillRef>
          <a:effectRef idx="2">
            <a:schemeClr val="accent1"/>
          </a:effectRef>
          <a:fontRef idx="minor">
            <a:schemeClr val="lt1"/>
          </a:fontRef>
        </p:style>
        <p:txBody>
          <a:bodyPr lIns="164592" tIns="118872" rtlCol="0" anchor="ctr"/>
          <a:lstStyle/>
          <a:p>
            <a:pPr algn="ctr"/>
            <a:r>
              <a:rPr sz="1300" b="1" dirty="0">
                <a:solidFill>
                  <a:srgbClr val="192A3A"/>
                </a:solidFill>
                <a:latin typeface="Aptos Display"/>
              </a:rPr>
              <a:t>ENERGY</a:t>
            </a:r>
          </a:p>
          <a:p>
            <a:pPr>
              <a:spcAft>
                <a:spcPts val="500"/>
              </a:spcAft>
              <a:defRPr sz="1200">
                <a:solidFill>
                  <a:srgbClr val="262C31"/>
                </a:solidFill>
                <a:latin typeface="Aptos"/>
              </a:defRPr>
            </a:pPr>
            <a:r>
              <a:rPr lang="en-US" dirty="0"/>
              <a:t>• substations, transmission lines, power supply reliability and increased consumption</a:t>
            </a:r>
            <a:endParaRPr dirty="0"/>
          </a:p>
        </p:txBody>
      </p:sp>
      <p:sp>
        <p:nvSpPr>
          <p:cNvPr id="38" name="Rounded Rectangle 37"/>
          <p:cNvSpPr/>
          <p:nvPr/>
        </p:nvSpPr>
        <p:spPr>
          <a:xfrm>
            <a:off x="8081950" y="1570663"/>
            <a:ext cx="3429000" cy="1691640"/>
          </a:xfrm>
          <a:prstGeom prst="roundRect">
            <a:avLst/>
          </a:prstGeom>
          <a:solidFill>
            <a:srgbClr val="F4EDD8"/>
          </a:solidFill>
          <a:ln>
            <a:solidFill>
              <a:srgbClr val="DADEE0"/>
            </a:solidFill>
          </a:ln>
        </p:spPr>
        <p:style>
          <a:lnRef idx="1">
            <a:schemeClr val="accent1"/>
          </a:lnRef>
          <a:fillRef idx="3">
            <a:schemeClr val="accent1"/>
          </a:fillRef>
          <a:effectRef idx="2">
            <a:schemeClr val="accent1"/>
          </a:effectRef>
          <a:fontRef idx="minor">
            <a:schemeClr val="lt1"/>
          </a:fontRef>
        </p:style>
        <p:txBody>
          <a:bodyPr lIns="164592" tIns="118872" rtlCol="0" anchor="ctr"/>
          <a:lstStyle/>
          <a:p>
            <a:pPr algn="ctr"/>
            <a:r>
              <a:rPr sz="1300" b="1" dirty="0">
                <a:solidFill>
                  <a:srgbClr val="192A3A"/>
                </a:solidFill>
                <a:latin typeface="Aptos Display"/>
              </a:rPr>
              <a:t>WATER</a:t>
            </a:r>
          </a:p>
          <a:p>
            <a:pPr>
              <a:spcAft>
                <a:spcPts val="500"/>
              </a:spcAft>
              <a:defRPr sz="1200">
                <a:solidFill>
                  <a:srgbClr val="262C31"/>
                </a:solidFill>
                <a:latin typeface="Aptos"/>
              </a:defRPr>
            </a:pPr>
            <a:r>
              <a:rPr lang="en-US" dirty="0"/>
              <a:t>• capture, recirculation, treatment, drainage and protection of recipients</a:t>
            </a:r>
            <a:endParaRPr dirty="0"/>
          </a:p>
        </p:txBody>
      </p:sp>
      <p:sp>
        <p:nvSpPr>
          <p:cNvPr id="39" name="Rounded Rectangle 38"/>
          <p:cNvSpPr/>
          <p:nvPr/>
        </p:nvSpPr>
        <p:spPr>
          <a:xfrm>
            <a:off x="625786" y="3638883"/>
            <a:ext cx="3429000" cy="1691640"/>
          </a:xfrm>
          <a:prstGeom prst="roundRect">
            <a:avLst/>
          </a:prstGeom>
          <a:solidFill>
            <a:srgbClr val="F2F4F5"/>
          </a:solidFill>
          <a:ln>
            <a:solidFill>
              <a:srgbClr val="DADEE0"/>
            </a:solidFill>
          </a:ln>
        </p:spPr>
        <p:style>
          <a:lnRef idx="1">
            <a:schemeClr val="accent1"/>
          </a:lnRef>
          <a:fillRef idx="3">
            <a:schemeClr val="accent1"/>
          </a:fillRef>
          <a:effectRef idx="2">
            <a:schemeClr val="accent1"/>
          </a:effectRef>
          <a:fontRef idx="minor">
            <a:schemeClr val="lt1"/>
          </a:fontRef>
        </p:style>
        <p:txBody>
          <a:bodyPr lIns="164592" tIns="118872" rtlCol="0" anchor="ctr"/>
          <a:lstStyle/>
          <a:p>
            <a:pPr algn="ctr"/>
            <a:r>
              <a:rPr sz="1300" b="1" dirty="0">
                <a:solidFill>
                  <a:srgbClr val="192A3A"/>
                </a:solidFill>
                <a:latin typeface="Aptos Display"/>
              </a:rPr>
              <a:t>DISPOSAL</a:t>
            </a:r>
          </a:p>
          <a:p>
            <a:pPr>
              <a:spcAft>
                <a:spcPts val="500"/>
              </a:spcAft>
              <a:defRPr sz="1200">
                <a:solidFill>
                  <a:srgbClr val="262C31"/>
                </a:solidFill>
                <a:latin typeface="Aptos"/>
              </a:defRPr>
            </a:pPr>
            <a:r>
              <a:rPr lang="en-US" dirty="0"/>
              <a:t>• capture, recirculation, treatment, drainage and protection of recipients</a:t>
            </a:r>
          </a:p>
        </p:txBody>
      </p:sp>
      <p:sp>
        <p:nvSpPr>
          <p:cNvPr id="40" name="Rounded Rectangle 39"/>
          <p:cNvSpPr/>
          <p:nvPr/>
        </p:nvSpPr>
        <p:spPr>
          <a:xfrm>
            <a:off x="4343400" y="3654642"/>
            <a:ext cx="3429000" cy="1691640"/>
          </a:xfrm>
          <a:prstGeom prst="roundRect">
            <a:avLst/>
          </a:prstGeom>
          <a:solidFill>
            <a:srgbClr val="EFE2DA"/>
          </a:solidFill>
          <a:ln>
            <a:solidFill>
              <a:srgbClr val="DADEE0"/>
            </a:solidFill>
          </a:ln>
        </p:spPr>
        <p:style>
          <a:lnRef idx="1">
            <a:schemeClr val="accent1"/>
          </a:lnRef>
          <a:fillRef idx="3">
            <a:schemeClr val="accent1"/>
          </a:fillRef>
          <a:effectRef idx="2">
            <a:schemeClr val="accent1"/>
          </a:effectRef>
          <a:fontRef idx="minor">
            <a:schemeClr val="lt1"/>
          </a:fontRef>
        </p:style>
        <p:txBody>
          <a:bodyPr lIns="164592" tIns="118872" rtlCol="0" anchor="ctr"/>
          <a:lstStyle/>
          <a:p>
            <a:pPr algn="ctr"/>
            <a:r>
              <a:rPr sz="1300" b="1" dirty="0">
                <a:solidFill>
                  <a:srgbClr val="192A3A"/>
                </a:solidFill>
                <a:latin typeface="Aptos Display"/>
              </a:rPr>
              <a:t>WORKFORCE</a:t>
            </a:r>
          </a:p>
          <a:p>
            <a:pPr>
              <a:spcAft>
                <a:spcPts val="500"/>
              </a:spcAft>
              <a:defRPr sz="1200">
                <a:solidFill>
                  <a:srgbClr val="262C31"/>
                </a:solidFill>
                <a:latin typeface="Aptos"/>
              </a:defRPr>
            </a:pPr>
            <a:r>
              <a:rPr lang="en-US" dirty="0"/>
              <a:t>• specialized mining staff, automation and safety</a:t>
            </a:r>
            <a:endParaRPr dirty="0"/>
          </a:p>
        </p:txBody>
      </p:sp>
      <p:sp>
        <p:nvSpPr>
          <p:cNvPr id="41" name="Rounded Rectangle 40"/>
          <p:cNvSpPr/>
          <p:nvPr/>
        </p:nvSpPr>
        <p:spPr>
          <a:xfrm>
            <a:off x="8100060" y="3638883"/>
            <a:ext cx="3429000" cy="1691640"/>
          </a:xfrm>
          <a:prstGeom prst="roundRect">
            <a:avLst/>
          </a:prstGeom>
          <a:solidFill>
            <a:srgbClr val="E2EBE4"/>
          </a:solidFill>
          <a:ln>
            <a:solidFill>
              <a:srgbClr val="DADEE0"/>
            </a:solidFill>
          </a:ln>
        </p:spPr>
        <p:style>
          <a:lnRef idx="1">
            <a:schemeClr val="accent1"/>
          </a:lnRef>
          <a:fillRef idx="3">
            <a:schemeClr val="accent1"/>
          </a:fillRef>
          <a:effectRef idx="2">
            <a:schemeClr val="accent1"/>
          </a:effectRef>
          <a:fontRef idx="minor">
            <a:schemeClr val="lt1"/>
          </a:fontRef>
        </p:style>
        <p:txBody>
          <a:bodyPr lIns="164592" tIns="118872" rtlCol="0" anchor="ctr"/>
          <a:lstStyle/>
          <a:p>
            <a:pPr algn="ctr"/>
            <a:r>
              <a:rPr sz="1300" b="1" dirty="0">
                <a:solidFill>
                  <a:srgbClr val="192A3A"/>
                </a:solidFill>
                <a:latin typeface="Aptos Display"/>
              </a:rPr>
              <a:t>LOCAL COMMUNITY</a:t>
            </a:r>
          </a:p>
          <a:p>
            <a:pPr>
              <a:spcAft>
                <a:spcPts val="500"/>
              </a:spcAft>
              <a:defRPr sz="1200">
                <a:solidFill>
                  <a:srgbClr val="262C31"/>
                </a:solidFill>
                <a:latin typeface="Aptos"/>
              </a:defRPr>
            </a:pPr>
            <a:r>
              <a:rPr lang="en-US" dirty="0"/>
              <a:t>• land, traffic, noise, dust, settlements and communication with the public</a:t>
            </a:r>
            <a:endParaRPr dirty="0"/>
          </a:p>
        </p:txBody>
      </p:sp>
    </p:spTree>
    <p:extLst>
      <p:ext uri="{BB962C8B-B14F-4D97-AF65-F5344CB8AC3E}">
        <p14:creationId xmlns:p14="http://schemas.microsoft.com/office/powerpoint/2010/main" val="2518248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8685F-7024-83F4-6CC1-D29304810B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B36C97-4BA8-E4EB-477C-774C3741DF0E}"/>
              </a:ext>
            </a:extLst>
          </p:cNvPr>
          <p:cNvSpPr>
            <a:spLocks noGrp="1"/>
          </p:cNvSpPr>
          <p:nvPr>
            <p:ph type="title"/>
          </p:nvPr>
        </p:nvSpPr>
        <p:spPr>
          <a:xfrm>
            <a:off x="624853" y="315605"/>
            <a:ext cx="4836147" cy="806624"/>
          </a:xfrm>
        </p:spPr>
        <p:txBody>
          <a:bodyPr anchor="b">
            <a:normAutofit/>
          </a:bodyPr>
          <a:lstStyle/>
          <a:p>
            <a:r>
              <a:rPr lang="en-US" dirty="0"/>
              <a:t>Conclusions</a:t>
            </a:r>
          </a:p>
        </p:txBody>
      </p:sp>
      <p:sp>
        <p:nvSpPr>
          <p:cNvPr id="16" name="Slide Number Placeholder 4">
            <a:extLst>
              <a:ext uri="{FF2B5EF4-FFF2-40B4-BE49-F238E27FC236}">
                <a16:creationId xmlns:a16="http://schemas.microsoft.com/office/drawing/2014/main" id="{2EF8D8BB-4B7F-7E10-EDA7-73C7C8E7FC2F}"/>
              </a:ext>
            </a:extLst>
          </p:cNvPr>
          <p:cNvSpPr>
            <a:spLocks noGrp="1"/>
          </p:cNvSpPr>
          <p:nvPr>
            <p:ph type="sldNum" sz="quarter" idx="12"/>
          </p:nvPr>
        </p:nvSpPr>
        <p:spPr>
          <a:xfrm>
            <a:off x="0" y="6629400"/>
            <a:ext cx="410402" cy="228600"/>
          </a:xfrm>
        </p:spPr>
        <p:txBody>
          <a:bodyPr/>
          <a:lstStyle/>
          <a:p>
            <a:pPr>
              <a:spcAft>
                <a:spcPts val="600"/>
              </a:spcAft>
            </a:pPr>
            <a:fld id="{9CD8D479-8942-46E8-A226-A4E01F7A105C}" type="slidenum">
              <a:rPr lang="en-US"/>
              <a:pPr>
                <a:spcAft>
                  <a:spcPts val="600"/>
                </a:spcAft>
              </a:pPr>
              <a:t>18</a:t>
            </a:fld>
            <a:endParaRPr lang="en-US"/>
          </a:p>
        </p:txBody>
      </p:sp>
      <p:sp>
        <p:nvSpPr>
          <p:cNvPr id="17" name="Date Placeholder 5">
            <a:extLst>
              <a:ext uri="{FF2B5EF4-FFF2-40B4-BE49-F238E27FC236}">
                <a16:creationId xmlns:a16="http://schemas.microsoft.com/office/drawing/2014/main" id="{260F839F-9416-A3DF-507A-0DAA9DCD2B5E}"/>
              </a:ext>
            </a:extLst>
          </p:cNvPr>
          <p:cNvSpPr>
            <a:spLocks noGrp="1"/>
          </p:cNvSpPr>
          <p:nvPr>
            <p:ph type="dt" sz="half" idx="10"/>
          </p:nvPr>
        </p:nvSpPr>
        <p:spPr>
          <a:xfrm>
            <a:off x="453403" y="6629400"/>
            <a:ext cx="1000662" cy="228600"/>
          </a:xfrm>
        </p:spPr>
        <p:txBody>
          <a:bodyPr/>
          <a:lstStyle/>
          <a:p>
            <a:pPr>
              <a:spcAft>
                <a:spcPts val="600"/>
              </a:spcAft>
            </a:pPr>
            <a:r>
              <a:rPr lang="sr-Latn-RS" dirty="0" smtClean="0"/>
              <a:t>31/8/2026</a:t>
            </a:r>
            <a:endParaRPr lang="en-US" dirty="0"/>
          </a:p>
        </p:txBody>
      </p:sp>
      <p:pic>
        <p:nvPicPr>
          <p:cNvPr id="4" name="Picture 3" descr="A blue flag with yellow stars on it">
            <a:extLst>
              <a:ext uri="{FF2B5EF4-FFF2-40B4-BE49-F238E27FC236}">
                <a16:creationId xmlns:a16="http://schemas.microsoft.com/office/drawing/2014/main" id="{953507CC-6BEC-2B30-4728-0082BF2C35F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0788" y="-41382"/>
            <a:ext cx="5791212" cy="1740412"/>
          </a:xfrm>
          <a:prstGeom prst="rect">
            <a:avLst/>
          </a:prstGeom>
        </p:spPr>
      </p:pic>
      <p:pic>
        <p:nvPicPr>
          <p:cNvPr id="6" name="Picture 5" descr="A green circle with white lines on it&#10;&#10;Description automatically generated">
            <a:extLst>
              <a:ext uri="{FF2B5EF4-FFF2-40B4-BE49-F238E27FC236}">
                <a16:creationId xmlns:a16="http://schemas.microsoft.com/office/drawing/2014/main" id="{F72D905A-1F94-EB81-509C-76F23279A9A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78341" y="264212"/>
            <a:ext cx="1129223" cy="1129223"/>
          </a:xfrm>
          <a:prstGeom prst="rect">
            <a:avLst/>
          </a:prstGeom>
        </p:spPr>
      </p:pic>
      <p:sp>
        <p:nvSpPr>
          <p:cNvPr id="9" name="Footer Placeholder 6">
            <a:extLst>
              <a:ext uri="{FF2B5EF4-FFF2-40B4-BE49-F238E27FC236}">
                <a16:creationId xmlns:a16="http://schemas.microsoft.com/office/drawing/2014/main" id="{174BB06C-8BB7-1C09-FC2F-5AD572F0FCCE}"/>
              </a:ext>
            </a:extLst>
          </p:cNvPr>
          <p:cNvSpPr>
            <a:spLocks noGrp="1"/>
          </p:cNvSpPr>
          <p:nvPr>
            <p:ph type="ftr" sz="quarter" idx="11"/>
          </p:nvPr>
        </p:nvSpPr>
        <p:spPr>
          <a:xfrm>
            <a:off x="1637716" y="6629400"/>
            <a:ext cx="9144259" cy="228600"/>
          </a:xfrm>
        </p:spPr>
        <p:txBody>
          <a:bodyPr/>
          <a:lstStyle/>
          <a:p>
            <a:pPr>
              <a:spcAft>
                <a:spcPts val="600"/>
              </a:spcAft>
            </a:pPr>
            <a:r>
              <a:rPr lang="en-US" dirty="0"/>
              <a:t>Mining Activities Overview in </a:t>
            </a:r>
            <a:r>
              <a:rPr lang="sr-Latn-RS" dirty="0"/>
              <a:t>the </a:t>
            </a:r>
            <a:r>
              <a:rPr lang="en-US" dirty="0" err="1"/>
              <a:t>Bor</a:t>
            </a:r>
            <a:r>
              <a:rPr lang="en-US" dirty="0"/>
              <a:t> Area and Planned Future Activities</a:t>
            </a:r>
          </a:p>
        </p:txBody>
      </p:sp>
      <p:sp>
        <p:nvSpPr>
          <p:cNvPr id="12" name="Rectangle 11"/>
          <p:cNvSpPr/>
          <p:nvPr/>
        </p:nvSpPr>
        <p:spPr>
          <a:xfrm>
            <a:off x="0" y="0"/>
            <a:ext cx="12191695" cy="6858000"/>
          </a:xfrm>
          <a:prstGeom prst="rect">
            <a:avLst/>
          </a:prstGeom>
          <a:no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1" name="Rectangle 10"/>
          <p:cNvSpPr/>
          <p:nvPr/>
        </p:nvSpPr>
        <p:spPr>
          <a:xfrm>
            <a:off x="-305" y="264212"/>
            <a:ext cx="12191695" cy="68580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Rectangle 33"/>
          <p:cNvSpPr/>
          <p:nvPr/>
        </p:nvSpPr>
        <p:spPr>
          <a:xfrm>
            <a:off x="0" y="0"/>
            <a:ext cx="12191695" cy="68580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9" name="Picture 18">
            <a:extLst>
              <a:ext uri="{FF2B5EF4-FFF2-40B4-BE49-F238E27FC236}">
                <a16:creationId xmlns:a16="http://schemas.microsoft.com/office/drawing/2014/main" id="{D5FA9DF1-0A61-C19B-9423-656305B8FDE4}"/>
              </a:ext>
            </a:extLst>
          </p:cNvPr>
          <p:cNvPicPr>
            <a:picLocks noChangeAspect="1"/>
          </p:cNvPicPr>
          <p:nvPr/>
        </p:nvPicPr>
        <p:blipFill>
          <a:blip r:embed="rId5"/>
          <a:stretch>
            <a:fillRect/>
          </a:stretch>
        </p:blipFill>
        <p:spPr>
          <a:xfrm>
            <a:off x="685801" y="1417547"/>
            <a:ext cx="11058524" cy="5037189"/>
          </a:xfrm>
          <a:prstGeom prst="rect">
            <a:avLst/>
          </a:prstGeom>
        </p:spPr>
      </p:pic>
      <p:sp>
        <p:nvSpPr>
          <p:cNvPr id="20" name="Rounded Rectangle 19"/>
          <p:cNvSpPr/>
          <p:nvPr/>
        </p:nvSpPr>
        <p:spPr>
          <a:xfrm>
            <a:off x="853440" y="2589270"/>
            <a:ext cx="10802173" cy="1998865"/>
          </a:xfrm>
          <a:prstGeom prst="roundRect">
            <a:avLst/>
          </a:prstGeom>
          <a:solidFill>
            <a:srgbClr val="EFE2DA">
              <a:alpha val="73000"/>
            </a:srgbClr>
          </a:solidFill>
          <a:ln>
            <a:solidFill>
              <a:srgbClr val="DADEE0"/>
            </a:solidFill>
          </a:ln>
        </p:spPr>
        <p:style>
          <a:lnRef idx="1">
            <a:schemeClr val="accent1"/>
          </a:lnRef>
          <a:fillRef idx="3">
            <a:schemeClr val="accent1"/>
          </a:fillRef>
          <a:effectRef idx="2">
            <a:schemeClr val="accent1"/>
          </a:effectRef>
          <a:fontRef idx="minor">
            <a:schemeClr val="lt1"/>
          </a:fontRef>
        </p:style>
        <p:txBody>
          <a:bodyPr lIns="146304" tIns="109728" rtlCol="0" anchor="ctr"/>
          <a:lstStyle/>
          <a:p>
            <a:pPr algn="ctr"/>
            <a:r>
              <a:rPr sz="1800" b="1" dirty="0">
                <a:solidFill>
                  <a:srgbClr val="192A3A"/>
                </a:solidFill>
                <a:latin typeface="Aptos Display"/>
              </a:rPr>
              <a:t>FOUR KEY MESSAGES</a:t>
            </a:r>
          </a:p>
          <a:p>
            <a:pPr>
              <a:spcAft>
                <a:spcPts val="400"/>
              </a:spcAft>
              <a:defRPr sz="1700">
                <a:solidFill>
                  <a:srgbClr val="262C31"/>
                </a:solidFill>
                <a:latin typeface="Aptos"/>
              </a:defRPr>
            </a:pPr>
            <a:r>
              <a:rPr dirty="0" smtClean="0"/>
              <a:t>•</a:t>
            </a:r>
            <a:r>
              <a:rPr lang="sr-Latn-RS" dirty="0" smtClean="0"/>
              <a:t> </a:t>
            </a:r>
            <a:r>
              <a:rPr lang="en-US" dirty="0" err="1" smtClean="0"/>
              <a:t>Bor-Majdanpek</a:t>
            </a:r>
            <a:r>
              <a:rPr lang="en-US" dirty="0" smtClean="0"/>
              <a:t> </a:t>
            </a:r>
            <a:r>
              <a:rPr lang="en-US" dirty="0"/>
              <a:t>is entering a new phase of copper and gold development.</a:t>
            </a:r>
          </a:p>
          <a:p>
            <a:pPr>
              <a:spcAft>
                <a:spcPts val="400"/>
              </a:spcAft>
              <a:defRPr sz="1700">
                <a:solidFill>
                  <a:srgbClr val="262C31"/>
                </a:solidFill>
                <a:latin typeface="Aptos"/>
              </a:defRPr>
            </a:pPr>
            <a:r>
              <a:rPr lang="en-US" dirty="0"/>
              <a:t>• New projects can increase production, but also the amount of waste, water needs and spatial pressure.</a:t>
            </a:r>
          </a:p>
          <a:p>
            <a:pPr>
              <a:spcAft>
                <a:spcPts val="400"/>
              </a:spcAft>
              <a:defRPr sz="1700">
                <a:solidFill>
                  <a:srgbClr val="262C31"/>
                </a:solidFill>
                <a:latin typeface="Aptos"/>
              </a:defRPr>
            </a:pPr>
            <a:r>
              <a:rPr lang="en-US" dirty="0"/>
              <a:t>• Monitoring must simultaneously follow the historical legacy and new sources of pressure.</a:t>
            </a:r>
          </a:p>
          <a:p>
            <a:pPr>
              <a:spcAft>
                <a:spcPts val="400"/>
              </a:spcAft>
              <a:defRPr sz="1700">
                <a:solidFill>
                  <a:srgbClr val="262C31"/>
                </a:solidFill>
                <a:latin typeface="Aptos"/>
              </a:defRPr>
            </a:pPr>
            <a:r>
              <a:rPr lang="en-US" dirty="0"/>
              <a:t>• Environmental and spatial management must be planned in parallel with production growth - especially mining waste, water, reclamation and impact on settlements.</a:t>
            </a:r>
            <a:endParaRPr dirty="0"/>
          </a:p>
        </p:txBody>
      </p:sp>
    </p:spTree>
    <p:extLst>
      <p:ext uri="{BB962C8B-B14F-4D97-AF65-F5344CB8AC3E}">
        <p14:creationId xmlns:p14="http://schemas.microsoft.com/office/powerpoint/2010/main" val="3043252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82435" y="919616"/>
            <a:ext cx="4155622" cy="2185534"/>
          </a:xfrm>
        </p:spPr>
        <p:txBody>
          <a:bodyPr anchor="b">
            <a:normAutofit/>
          </a:bodyPr>
          <a:lstStyle/>
          <a:p>
            <a:r>
              <a:rPr lang="sr-Latn-RS"/>
              <a:t>Q&amp;A</a:t>
            </a:r>
          </a:p>
        </p:txBody>
      </p:sp>
      <p:pic>
        <p:nvPicPr>
          <p:cNvPr id="5" name="Picture 4" descr="Question mark boxes">
            <a:extLst>
              <a:ext uri="{FF2B5EF4-FFF2-40B4-BE49-F238E27FC236}">
                <a16:creationId xmlns:a16="http://schemas.microsoft.com/office/drawing/2014/main" id="{C37670F4-E864-1C02-9526-668BFDC65DDE}"/>
              </a:ext>
            </a:extLst>
          </p:cNvPr>
          <p:cNvPicPr>
            <a:picLocks noChangeAspect="1"/>
          </p:cNvPicPr>
          <p:nvPr/>
        </p:nvPicPr>
        <p:blipFill>
          <a:blip r:embed="rId3"/>
          <a:srcRect l="15379" r="11041" b="2"/>
          <a:stretch/>
        </p:blipFill>
        <p:spPr>
          <a:xfrm>
            <a:off x="657707" y="1165629"/>
            <a:ext cx="5602257" cy="4282669"/>
          </a:xfrm>
          <a:prstGeom prst="rect">
            <a:avLst/>
          </a:prstGeom>
          <a:noFill/>
        </p:spPr>
      </p:pic>
      <p:sp>
        <p:nvSpPr>
          <p:cNvPr id="41" name="Content Placeholder 2"/>
          <p:cNvSpPr>
            <a:spLocks noGrp="1"/>
          </p:cNvSpPr>
          <p:nvPr>
            <p:ph type="body" sz="half" idx="2"/>
          </p:nvPr>
        </p:nvSpPr>
        <p:spPr>
          <a:xfrm>
            <a:off x="6692163" y="3354529"/>
            <a:ext cx="4155622" cy="2479547"/>
          </a:xfrm>
        </p:spPr>
        <p:txBody>
          <a:bodyPr>
            <a:normAutofit/>
          </a:bodyPr>
          <a:lstStyle/>
          <a:p>
            <a:r>
              <a:rPr lang="sr-Latn-RS" sz="1500" b="1" dirty="0"/>
              <a:t>Thank You!</a:t>
            </a:r>
          </a:p>
          <a:p>
            <a:endParaRPr lang="en-US" sz="1500" b="1" dirty="0"/>
          </a:p>
          <a:p>
            <a:endParaRPr lang="sr-Latn-RS" sz="1500" b="1" dirty="0"/>
          </a:p>
          <a:p>
            <a:r>
              <a:rPr lang="sr-Latn-RS" sz="1500" b="1" dirty="0"/>
              <a:t>Contact Information:</a:t>
            </a:r>
          </a:p>
          <a:p>
            <a:r>
              <a:rPr lang="sr-Latn-RS" sz="1500" b="1" dirty="0"/>
              <a:t>MSc </a:t>
            </a:r>
            <a:r>
              <a:rPr lang="sr-Latn-RS" sz="1500" b="1" dirty="0" smtClean="0"/>
              <a:t>Ivan Svrkota, </a:t>
            </a:r>
            <a:r>
              <a:rPr lang="sr-Latn-RS" sz="1500" b="1" dirty="0"/>
              <a:t>Project Engineer, Mining and Metallurgy Institute Bor</a:t>
            </a:r>
          </a:p>
          <a:p>
            <a:r>
              <a:rPr lang="sr-Latn-RS" sz="1500" b="1" dirty="0"/>
              <a:t>Email: </a:t>
            </a:r>
            <a:r>
              <a:rPr lang="sr-Latn-RS" sz="1500" b="1" dirty="0" smtClean="0">
                <a:hlinkClick r:id="rId4"/>
              </a:rPr>
              <a:t>ivan.svrkota</a:t>
            </a:r>
            <a:r>
              <a:rPr lang="en-US" sz="1500" b="1" dirty="0" smtClean="0">
                <a:hlinkClick r:id="rId4"/>
              </a:rPr>
              <a:t>@irmbor.co.rs</a:t>
            </a:r>
            <a:r>
              <a:rPr lang="en-US" sz="1500" b="1" dirty="0"/>
              <a:t/>
            </a:r>
            <a:br>
              <a:rPr lang="en-US" sz="1500" b="1" dirty="0"/>
            </a:br>
            <a:r>
              <a:rPr lang="sr-Latn-RS" sz="1500" b="1" dirty="0"/>
              <a:t>Phone: </a:t>
            </a:r>
            <a:r>
              <a:rPr lang="en-US" sz="1500" b="1" dirty="0"/>
              <a:t>+381 </a:t>
            </a:r>
            <a:r>
              <a:rPr lang="sr-Latn-RS" sz="1500" b="1" smtClean="0"/>
              <a:t>62210115</a:t>
            </a:r>
            <a:endParaRPr lang="sr-Latn-RS" sz="1500" b="1" dirty="0"/>
          </a:p>
        </p:txBody>
      </p:sp>
      <p:sp>
        <p:nvSpPr>
          <p:cNvPr id="46" name="Slide Number Placeholder 4">
            <a:extLst>
              <a:ext uri="{FF2B5EF4-FFF2-40B4-BE49-F238E27FC236}">
                <a16:creationId xmlns:a16="http://schemas.microsoft.com/office/drawing/2014/main" id="{121F43C7-58BB-96E2-BF2C-824EB9E74A0E}"/>
              </a:ext>
            </a:extLst>
          </p:cNvPr>
          <p:cNvSpPr>
            <a:spLocks noGrp="1"/>
          </p:cNvSpPr>
          <p:nvPr>
            <p:ph type="sldNum" sz="quarter" idx="12"/>
          </p:nvPr>
        </p:nvSpPr>
        <p:spPr>
          <a:xfrm>
            <a:off x="0" y="6629400"/>
            <a:ext cx="410402" cy="228600"/>
          </a:xfrm>
        </p:spPr>
        <p:txBody>
          <a:bodyPr/>
          <a:lstStyle/>
          <a:p>
            <a:pPr>
              <a:spcAft>
                <a:spcPts val="600"/>
              </a:spcAft>
            </a:pPr>
            <a:fld id="{9CD8D479-8942-46E8-A226-A4E01F7A105C}" type="slidenum">
              <a:rPr lang="en-US"/>
              <a:pPr>
                <a:spcAft>
                  <a:spcPts val="600"/>
                </a:spcAft>
              </a:pPr>
              <a:t>19</a:t>
            </a:fld>
            <a:endParaRPr lang="en-US"/>
          </a:p>
        </p:txBody>
      </p:sp>
      <p:sp>
        <p:nvSpPr>
          <p:cNvPr id="48" name="Date Placeholder 5">
            <a:extLst>
              <a:ext uri="{FF2B5EF4-FFF2-40B4-BE49-F238E27FC236}">
                <a16:creationId xmlns:a16="http://schemas.microsoft.com/office/drawing/2014/main" id="{0884B6E2-F820-A77A-D455-0CB7B1C0929F}"/>
              </a:ext>
            </a:extLst>
          </p:cNvPr>
          <p:cNvSpPr>
            <a:spLocks noGrp="1"/>
          </p:cNvSpPr>
          <p:nvPr>
            <p:ph type="dt" sz="half" idx="10"/>
          </p:nvPr>
        </p:nvSpPr>
        <p:spPr>
          <a:xfrm>
            <a:off x="453403" y="6629400"/>
            <a:ext cx="1000662" cy="228600"/>
          </a:xfrm>
        </p:spPr>
        <p:txBody>
          <a:bodyPr/>
          <a:lstStyle/>
          <a:p>
            <a:pPr>
              <a:spcAft>
                <a:spcPts val="600"/>
              </a:spcAft>
            </a:pPr>
            <a:fld id="{E1447A63-5E3D-469C-A0D1-119323F4F95E}" type="datetime1">
              <a:rPr lang="en-US" smtClean="0"/>
              <a:pPr>
                <a:spcAft>
                  <a:spcPts val="600"/>
                </a:spcAft>
              </a:pPr>
              <a:t>8/31/2026</a:t>
            </a:fld>
            <a:endParaRPr lang="en-US"/>
          </a:p>
        </p:txBody>
      </p:sp>
      <p:pic>
        <p:nvPicPr>
          <p:cNvPr id="3" name="Picture 2" descr="A blue flag with yellow stars on it">
            <a:extLst>
              <a:ext uri="{FF2B5EF4-FFF2-40B4-BE49-F238E27FC236}">
                <a16:creationId xmlns:a16="http://schemas.microsoft.com/office/drawing/2014/main" id="{818A8CBF-8097-4F3B-ED7A-469537BAB24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00788" y="-41382"/>
            <a:ext cx="5791212" cy="1740412"/>
          </a:xfrm>
          <a:prstGeom prst="rect">
            <a:avLst/>
          </a:prstGeom>
        </p:spPr>
      </p:pic>
      <p:pic>
        <p:nvPicPr>
          <p:cNvPr id="4" name="Picture 3" descr="A green circle with white lines on it&#10;&#10;Description automatically generated">
            <a:extLst>
              <a:ext uri="{FF2B5EF4-FFF2-40B4-BE49-F238E27FC236}">
                <a16:creationId xmlns:a16="http://schemas.microsoft.com/office/drawing/2014/main" id="{0A159B18-08E2-9DC6-EDF6-3C2C19DD1CB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987148" y="1447771"/>
            <a:ext cx="1129223" cy="1129223"/>
          </a:xfrm>
          <a:prstGeom prst="rect">
            <a:avLst/>
          </a:prstGeom>
        </p:spPr>
      </p:pic>
      <p:pic>
        <p:nvPicPr>
          <p:cNvPr id="6" name="Picture 5" descr="A logo with text and a boat">
            <a:extLst>
              <a:ext uri="{FF2B5EF4-FFF2-40B4-BE49-F238E27FC236}">
                <a16:creationId xmlns:a16="http://schemas.microsoft.com/office/drawing/2014/main" id="{202E947D-886D-7D86-CF36-332C6A76BFD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192445" y="3057799"/>
            <a:ext cx="2745677" cy="1151011"/>
          </a:xfrm>
          <a:prstGeom prst="rect">
            <a:avLst/>
          </a:prstGeom>
        </p:spPr>
      </p:pic>
      <p:sp>
        <p:nvSpPr>
          <p:cNvPr id="7" name="Footer Placeholder 6">
            <a:extLst>
              <a:ext uri="{FF2B5EF4-FFF2-40B4-BE49-F238E27FC236}">
                <a16:creationId xmlns:a16="http://schemas.microsoft.com/office/drawing/2014/main" id="{237F1216-6674-ED03-8382-F201DCE13D9F}"/>
              </a:ext>
            </a:extLst>
          </p:cNvPr>
          <p:cNvSpPr txBox="1">
            <a:spLocks/>
          </p:cNvSpPr>
          <p:nvPr/>
        </p:nvSpPr>
        <p:spPr>
          <a:xfrm>
            <a:off x="1637716" y="6629400"/>
            <a:ext cx="9144259" cy="228600"/>
          </a:xfrm>
          <a:prstGeom prst="rect">
            <a:avLst/>
          </a:prstGeom>
        </p:spPr>
        <p:txBody>
          <a:bodyPr vert="horz" lIns="91440" tIns="45720" rIns="91440" bIns="45720" rtlCol="0" anchor="ctr"/>
          <a:lstStyle>
            <a:defPPr>
              <a:defRPr lang="en-US"/>
            </a:defPPr>
            <a:lvl1pPr marL="0" algn="l" defTabSz="914400" rtl="0" eaLnBrk="1" latinLnBrk="0" hangingPunct="1">
              <a:defRPr sz="1100" kern="1200">
                <a:solidFill>
                  <a:schemeClr val="accent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dirty="0"/>
              <a:t>Mining Waste Dumps in the Context of Environmental Protection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Ecology 16x9">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ture ecology education photo presentation.potx" id="{C2041BFC-79DD-469A-9C9C-CE3A45FF64F3}" vid="{F6D325B2-35D9-40C5-B4CD-C0A8483D5659}"/>
    </a:ext>
  </a:extLst>
</a:theme>
</file>

<file path=ppt/theme/theme2.xml><?xml version="1.0" encoding="utf-8"?>
<a:theme xmlns:a="http://schemas.openxmlformats.org/drawingml/2006/main" name="Office Theme">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Nature ecology education photo presentation</Template>
  <TotalTime>557</TotalTime>
  <Words>1550</Words>
  <Application>Microsoft Office PowerPoint</Application>
  <PresentationFormat>Widescreen</PresentationFormat>
  <Paragraphs>251</Paragraphs>
  <Slides>19</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Abadi</vt:lpstr>
      <vt:lpstr>Aptos</vt:lpstr>
      <vt:lpstr>Aptos Display</vt:lpstr>
      <vt:lpstr>Arial</vt:lpstr>
      <vt:lpstr>Calibri</vt:lpstr>
      <vt:lpstr>Corbel</vt:lpstr>
      <vt:lpstr>Ecology 16x9</vt:lpstr>
      <vt:lpstr>Environmental risk assessment from mining activities as a result of tailings storage in the crossborder area Romania-Serbia – ERA-MIN_RO-SRB</vt:lpstr>
      <vt:lpstr>Mining Activities Overview in the Bor Area and Planned Future Activities</vt:lpstr>
      <vt:lpstr>Introduction</vt:lpstr>
      <vt:lpstr> 2. Spatial Framework </vt:lpstr>
      <vt:lpstr>3. Active Mining Activities – Bor</vt:lpstr>
      <vt:lpstr>PowerPoint Presentation</vt:lpstr>
      <vt:lpstr>3.2. Novo Cerovo Mine</vt:lpstr>
      <vt:lpstr>3.3. Jama Mine</vt:lpstr>
      <vt:lpstr>3.4. Majdanpek Mine</vt:lpstr>
      <vt:lpstr>3.5. Čukaru Peki Mine</vt:lpstr>
      <vt:lpstr>3.6. Smelter plant</vt:lpstr>
      <vt:lpstr>4. Production Volume – 2025</vt:lpstr>
      <vt:lpstr>5. Future Activities – Bor: Jama and Borska Reka Deposit</vt:lpstr>
      <vt:lpstr>6. Future Activities – New Gold and Copper Projects in the Bor Area</vt:lpstr>
      <vt:lpstr>Production Volume – Starting Point for Future Development</vt:lpstr>
      <vt:lpstr>7. Environment and Spatial Planning – Key Issues for Future Development</vt:lpstr>
      <vt:lpstr>10. Supporting Infrastructure – A Bottleneck for Future Development</vt:lpstr>
      <vt:lpstr>Conclusions</vt:lpstr>
      <vt:lpstr>Q&amp;A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Environmental risk assessment from mining activities as a result of tailings storage in the crossborder area Romania-Serbia – ERA-MIN_RO-SRB</dc:title>
  <dc:creator>Miloš Stojanović</dc:creator>
  <cp:lastModifiedBy>Ivan</cp:lastModifiedBy>
  <cp:revision>35</cp:revision>
  <dcterms:created xsi:type="dcterms:W3CDTF">2025-01-25T22:08:57Z</dcterms:created>
  <dcterms:modified xsi:type="dcterms:W3CDTF">2026-08-30T22:24:35Z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